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9\Desktop\SkillOVilla\Capstone%20Project%20Material\Excel%20CapstoneTransactionDa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CapstoneTransactionData.xlsx]Order Level Analysis Pivot!PivotTable1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>
                <a:solidFill>
                  <a:srgbClr val="FF0000"/>
                </a:solidFill>
              </a:rPr>
              <a:t>Slot/Area wise</a:t>
            </a:r>
            <a:r>
              <a:rPr lang="en-US" b="1" i="1" baseline="0">
                <a:solidFill>
                  <a:srgbClr val="FF0000"/>
                </a:solidFill>
              </a:rPr>
              <a:t> </a:t>
            </a:r>
            <a:r>
              <a:rPr lang="en-US" b="1" i="1">
                <a:solidFill>
                  <a:srgbClr val="FF0000"/>
                </a:solidFill>
              </a:rPr>
              <a:t>Order</a:t>
            </a:r>
            <a:r>
              <a:rPr lang="en-US" b="1" i="1" baseline="0">
                <a:solidFill>
                  <a:srgbClr val="FF0000"/>
                </a:solidFill>
              </a:rPr>
              <a:t> Distribution</a:t>
            </a:r>
            <a:endParaRPr lang="en-US" b="1" i="1">
              <a:solidFill>
                <a:srgbClr val="FF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'Order Level Analysis Pivot'!$B$6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79-4548-BF00-22C501DF808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79-4548-BF00-22C501DF808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79-4548-BF00-22C501DF808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E79-4548-BF00-22C501DF808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E79-4548-BF00-22C501DF80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'Order Level Analysis Pivot'!$A$7:$A$12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Pivot'!$B$7:$B$12</c:f>
              <c:numCache>
                <c:formatCode>General</c:formatCode>
                <c:ptCount val="5"/>
                <c:pt idx="0">
                  <c:v>5389</c:v>
                </c:pt>
                <c:pt idx="1">
                  <c:v>5924</c:v>
                </c:pt>
                <c:pt idx="2">
                  <c:v>4712</c:v>
                </c:pt>
                <c:pt idx="3">
                  <c:v>5209</c:v>
                </c:pt>
                <c:pt idx="4">
                  <c:v>1589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E79-4548-BF00-22C501DF808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CapstoneTransactionData.xlsx]Customer Analysis Pivot!PivotTable17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Aggregated LTV at Aquisition source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Analysis Pivot'!$F$4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'Customer Analysis Pivot'!$E$5:$E$10</c:f>
              <c:strCache>
                <c:ptCount val="6"/>
                <c:pt idx="0">
                  <c:v>Organic</c:v>
                </c:pt>
                <c:pt idx="1">
                  <c:v>Google</c:v>
                </c:pt>
                <c:pt idx="2">
                  <c:v>Offline Campaign</c:v>
                </c:pt>
                <c:pt idx="3">
                  <c:v>Snapchat</c:v>
                </c:pt>
                <c:pt idx="4">
                  <c:v>Facebook</c:v>
                </c:pt>
                <c:pt idx="5">
                  <c:v>Instagram</c:v>
                </c:pt>
              </c:strCache>
            </c:strRef>
          </c:cat>
          <c:val>
            <c:numRef>
              <c:f>'Customer Analysis Pivot'!$F$5:$F$10</c:f>
              <c:numCache>
                <c:formatCode>"₹"\ #,##0</c:formatCode>
                <c:ptCount val="6"/>
                <c:pt idx="0">
                  <c:v>12479.156736526946</c:v>
                </c:pt>
                <c:pt idx="1">
                  <c:v>12204.282909498877</c:v>
                </c:pt>
                <c:pt idx="2">
                  <c:v>3674.0614954577218</c:v>
                </c:pt>
                <c:pt idx="3">
                  <c:v>3233.8229948636904</c:v>
                </c:pt>
                <c:pt idx="4">
                  <c:v>3151.3575248281131</c:v>
                </c:pt>
                <c:pt idx="5">
                  <c:v>2869.6709770114944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12-4350-B180-1CA84E3A9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5318319"/>
        <c:axId val="1705318799"/>
      </c:barChart>
      <c:catAx>
        <c:axId val="1705318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318799"/>
        <c:crosses val="autoZero"/>
        <c:auto val="1"/>
        <c:lblAlgn val="ctr"/>
        <c:lblOffset val="100"/>
        <c:noMultiLvlLbl val="0"/>
      </c:catAx>
      <c:valAx>
        <c:axId val="1705318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318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[Excel CapstoneTransactionData.xlsx]Customer Analysis Pivot!PivotTable18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Aggregated LTV at Aquisition month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Analysis Pivot'!$F$15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'Customer Analysis Pivot'!$E$16:$E$24</c:f>
              <c:strCache>
                <c:ptCount val="9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July</c:v>
                </c:pt>
                <c:pt idx="5">
                  <c:v>May</c:v>
                </c:pt>
                <c:pt idx="6">
                  <c:v>August</c:v>
                </c:pt>
                <c:pt idx="7">
                  <c:v>June</c:v>
                </c:pt>
                <c:pt idx="8">
                  <c:v>September</c:v>
                </c:pt>
              </c:strCache>
            </c:strRef>
          </c:cat>
          <c:val>
            <c:numRef>
              <c:f>'Customer Analysis Pivot'!$F$16:$F$24</c:f>
              <c:numCache>
                <c:formatCode>"₹"\ #,##0</c:formatCode>
                <c:ptCount val="9"/>
                <c:pt idx="0">
                  <c:v>14000.110454115422</c:v>
                </c:pt>
                <c:pt idx="1">
                  <c:v>7417.2153465346537</c:v>
                </c:pt>
                <c:pt idx="2">
                  <c:v>5503.776759884282</c:v>
                </c:pt>
                <c:pt idx="3">
                  <c:v>5010.0263999999997</c:v>
                </c:pt>
                <c:pt idx="4">
                  <c:v>4126.8291550603526</c:v>
                </c:pt>
                <c:pt idx="5">
                  <c:v>3304.4310415808973</c:v>
                </c:pt>
                <c:pt idx="6">
                  <c:v>2619.5434606011372</c:v>
                </c:pt>
                <c:pt idx="7">
                  <c:v>2459.25677830941</c:v>
                </c:pt>
                <c:pt idx="8">
                  <c:v>1528.047227926078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E-4DBE-9087-9C00664598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2203968"/>
        <c:axId val="342719440"/>
      </c:barChart>
      <c:catAx>
        <c:axId val="94220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719440"/>
        <c:crosses val="autoZero"/>
        <c:auto val="1"/>
        <c:lblAlgn val="ctr"/>
        <c:lblOffset val="100"/>
        <c:noMultiLvlLbl val="0"/>
      </c:catAx>
      <c:valAx>
        <c:axId val="34271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220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[Excel CapstoneTransactionData.xlsx]Customer Analysis Pivot!PivotTable22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>
                <a:solidFill>
                  <a:srgbClr val="FF0000"/>
                </a:solidFill>
              </a:rPr>
              <a:t>Rating at Number of Products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4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4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4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4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radarChart>
        <c:radarStyle val="marker"/>
        <c:varyColors val="0"/>
        <c:ser>
          <c:idx val="0"/>
          <c:order val="0"/>
          <c:tx>
            <c:strRef>
              <c:f>'Customer Analysis Pivot'!$S$4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'Customer Analysis Pivot'!$R$5:$R$9</c:f>
              <c:strCache>
                <c:ptCount val="5"/>
                <c:pt idx="0">
                  <c:v>1-5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</c:strCache>
            </c:strRef>
          </c:cat>
          <c:val>
            <c:numRef>
              <c:f>'Customer Analysis Pivot'!$S$5:$S$9</c:f>
              <c:numCache>
                <c:formatCode>0.0</c:formatCode>
                <c:ptCount val="5"/>
                <c:pt idx="0">
                  <c:v>3.6217045525706055</c:v>
                </c:pt>
                <c:pt idx="1">
                  <c:v>3.7064707083078181</c:v>
                </c:pt>
                <c:pt idx="2">
                  <c:v>3.6358695652173911</c:v>
                </c:pt>
                <c:pt idx="3">
                  <c:v>3.3671171171171173</c:v>
                </c:pt>
                <c:pt idx="4">
                  <c:v>3.8205128205128207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45-4D31-9803-AD2B0B7971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9515248"/>
        <c:axId val="1129519568"/>
      </c:radarChart>
      <c:catAx>
        <c:axId val="112951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519568"/>
        <c:crosses val="autoZero"/>
        <c:auto val="1"/>
        <c:lblAlgn val="ctr"/>
        <c:lblOffset val="100"/>
        <c:noMultiLvlLbl val="0"/>
      </c:catAx>
      <c:valAx>
        <c:axId val="112951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51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CapstoneTransactionData.xlsx]Customer Analysis Pivot!PivotTable19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Average Revenue at Aquisition Source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4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'Customer Analysis Pivot'!$J$4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'Customer Analysis Pivot'!$I$5:$I$10</c:f>
              <c:strCache>
                <c:ptCount val="6"/>
                <c:pt idx="0">
                  <c:v>Snapchat</c:v>
                </c:pt>
                <c:pt idx="1">
                  <c:v>Google</c:v>
                </c:pt>
                <c:pt idx="2">
                  <c:v>Facebook</c:v>
                </c:pt>
                <c:pt idx="3">
                  <c:v>Offline Campaign</c:v>
                </c:pt>
                <c:pt idx="4">
                  <c:v>Organic</c:v>
                </c:pt>
                <c:pt idx="5">
                  <c:v>Instagram</c:v>
                </c:pt>
              </c:strCache>
            </c:strRef>
          </c:cat>
          <c:val>
            <c:numRef>
              <c:f>'Customer Analysis Pivot'!$J$5:$J$10</c:f>
              <c:numCache>
                <c:formatCode>"₹"\ #,##0</c:formatCode>
                <c:ptCount val="6"/>
                <c:pt idx="0">
                  <c:v>344.16041090478075</c:v>
                </c:pt>
                <c:pt idx="1">
                  <c:v>342.54973821989529</c:v>
                </c:pt>
                <c:pt idx="2">
                  <c:v>328.10389610389609</c:v>
                </c:pt>
                <c:pt idx="3">
                  <c:v>326.01362683438157</c:v>
                </c:pt>
                <c:pt idx="4">
                  <c:v>323.55808383233534</c:v>
                </c:pt>
                <c:pt idx="5">
                  <c:v>301.10093390804599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6C-4C85-928D-80E375C3E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1492384"/>
        <c:axId val="401492864"/>
      </c:barChart>
      <c:catAx>
        <c:axId val="401492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492864"/>
        <c:crosses val="autoZero"/>
        <c:auto val="1"/>
        <c:lblAlgn val="ctr"/>
        <c:lblOffset val="100"/>
        <c:noMultiLvlLbl val="0"/>
      </c:catAx>
      <c:valAx>
        <c:axId val="401492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49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CapstoneTransactionData.xlsx]Delivery Level Analysis Pivot!PivotTable3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IN" b="1" i="1">
                <a:solidFill>
                  <a:srgbClr val="FF0000"/>
                </a:solidFill>
              </a:rPr>
              <a:t>Delivery Time at Slot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'Delivery Level Analysis Pivot'!$N$18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6D-4536-9370-F7A66BBC4C0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6D-4536-9370-F7A66BBC4C0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6D-4536-9370-F7A66BBC4C0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6D-4536-9370-F7A66BBC4C0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6D-4536-9370-F7A66BBC4C0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'Delivery Level Analysis Pivot'!$M$19:$M$23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 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'Delivery Level Analysis Pivot'!$N$19:$N$23</c:f>
              <c:numCache>
                <c:formatCode>mm:ss</c:formatCode>
                <c:ptCount val="5"/>
                <c:pt idx="0">
                  <c:v>1.7895724313526838E-2</c:v>
                </c:pt>
                <c:pt idx="1">
                  <c:v>1.7733525121046426E-2</c:v>
                </c:pt>
                <c:pt idx="2">
                  <c:v>1.2135347469873917E-2</c:v>
                </c:pt>
                <c:pt idx="3">
                  <c:v>1.7410115684899957E-2</c:v>
                </c:pt>
                <c:pt idx="4">
                  <c:v>1.5641086829774623E-2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86D-4536-9370-F7A66BBC4C0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CapstoneTransactionData.xlsx]Delivery Level Analysis Pivot!PivotTable2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Avg Delivery time at Weekdays/Weekends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'Delivery Level Analysis Pivot'!$N$4:$N$5</c:f>
              <c:strCache>
                <c:ptCount val="1"/>
                <c:pt idx="0">
                  <c:v>Weekday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'Delivery Level Analysis Pivot'!$M$6:$M$14</c:f>
              <c:strCache>
                <c:ptCount val="9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</c:strCache>
            </c:strRef>
          </c:cat>
          <c:val>
            <c:numRef>
              <c:f>'Delivery Level Analysis Pivot'!$N$6:$N$14</c:f>
              <c:numCache>
                <c:formatCode>mm:ss</c:formatCode>
                <c:ptCount val="9"/>
                <c:pt idx="0">
                  <c:v>1.5737195913625785E-2</c:v>
                </c:pt>
                <c:pt idx="1">
                  <c:v>1.3447656058376244E-2</c:v>
                </c:pt>
                <c:pt idx="2">
                  <c:v>1.4018940430578376E-2</c:v>
                </c:pt>
                <c:pt idx="3">
                  <c:v>1.9007082584536573E-2</c:v>
                </c:pt>
                <c:pt idx="4">
                  <c:v>2.9538193730436171E-2</c:v>
                </c:pt>
                <c:pt idx="5">
                  <c:v>1.5910245965238986E-2</c:v>
                </c:pt>
                <c:pt idx="6">
                  <c:v>1.3591608638611382E-2</c:v>
                </c:pt>
                <c:pt idx="7">
                  <c:v>1.5702496230327014E-2</c:v>
                </c:pt>
                <c:pt idx="8">
                  <c:v>1.3597464416126389E-2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EC-4E5D-B124-811EA506C4A1}"/>
            </c:ext>
          </c:extLst>
        </c:ser>
        <c:ser>
          <c:idx val="1"/>
          <c:order val="1"/>
          <c:tx>
            <c:strRef>
              <c:f>'Delivery Level Analysis Pivot'!$O$4:$O$5</c:f>
              <c:strCache>
                <c:ptCount val="1"/>
                <c:pt idx="0">
                  <c:v>Weekend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'Delivery Level Analysis Pivot'!$M$6:$M$14</c:f>
              <c:strCache>
                <c:ptCount val="9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</c:strCache>
            </c:strRef>
          </c:cat>
          <c:val>
            <c:numRef>
              <c:f>'Delivery Level Analysis Pivot'!$O$6:$O$14</c:f>
              <c:numCache>
                <c:formatCode>mm:ss</c:formatCode>
                <c:ptCount val="9"/>
                <c:pt idx="0">
                  <c:v>1.4694905633602944E-2</c:v>
                </c:pt>
                <c:pt idx="1">
                  <c:v>1.3406924094424091E-2</c:v>
                </c:pt>
                <c:pt idx="2">
                  <c:v>1.426726414471513E-2</c:v>
                </c:pt>
                <c:pt idx="3">
                  <c:v>2.041394235975744E-2</c:v>
                </c:pt>
                <c:pt idx="4">
                  <c:v>3.3678004870984754E-2</c:v>
                </c:pt>
                <c:pt idx="5">
                  <c:v>1.5895687475690399E-2</c:v>
                </c:pt>
                <c:pt idx="6">
                  <c:v>1.4264389003200746E-2</c:v>
                </c:pt>
                <c:pt idx="7">
                  <c:v>1.5896294324143117E-2</c:v>
                </c:pt>
                <c:pt idx="8">
                  <c:v>1.3638846262194934E-2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EC-4E5D-B124-811EA506C4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5549903"/>
        <c:axId val="1108792191"/>
      </c:lineChart>
      <c:catAx>
        <c:axId val="87554990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08792191"/>
        <c:crosses val="autoZero"/>
        <c:auto val="1"/>
        <c:lblAlgn val="ctr"/>
        <c:lblOffset val="100"/>
        <c:noMultiLvlLbl val="0"/>
      </c:catAx>
      <c:valAx>
        <c:axId val="110879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5549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CapstoneTransactionData.xlsx]Delivery Level Analysis Pivot!PivotTable6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Average Overall Delivery Time at Drop Area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'Delivery Level Analysis Pivot'!$Z$4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'Delivery Level Analysis Pivot'!$Y$5:$Y$56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Level Analysis Pivot'!$Z$5:$Z$56</c:f>
              <c:numCache>
                <c:formatCode>[$-F400]h:mm:ss\ AM/PM</c:formatCode>
                <c:ptCount val="52"/>
                <c:pt idx="0">
                  <c:v>3.7678571428571436E-2</c:v>
                </c:pt>
                <c:pt idx="1">
                  <c:v>2.9116512345679014E-2</c:v>
                </c:pt>
                <c:pt idx="2">
                  <c:v>2.7540509259259258E-2</c:v>
                </c:pt>
                <c:pt idx="3">
                  <c:v>3.6620370370370373E-2</c:v>
                </c:pt>
                <c:pt idx="4">
                  <c:v>4.0150462962962964E-2</c:v>
                </c:pt>
                <c:pt idx="5">
                  <c:v>2.5468749999999995E-2</c:v>
                </c:pt>
                <c:pt idx="6">
                  <c:v>3.0722381864623245E-2</c:v>
                </c:pt>
                <c:pt idx="7">
                  <c:v>1.480324074074074E-2</c:v>
                </c:pt>
                <c:pt idx="8">
                  <c:v>1.5561342592592592E-2</c:v>
                </c:pt>
                <c:pt idx="9">
                  <c:v>2.1658115671641786E-2</c:v>
                </c:pt>
                <c:pt idx="10">
                  <c:v>3.1232112794612795E-2</c:v>
                </c:pt>
                <c:pt idx="11">
                  <c:v>2.29967403628118E-2</c:v>
                </c:pt>
                <c:pt idx="12">
                  <c:v>2.6686658249158248E-2</c:v>
                </c:pt>
                <c:pt idx="13">
                  <c:v>3.2280092592592589E-2</c:v>
                </c:pt>
                <c:pt idx="14">
                  <c:v>2.2867093500033572E-2</c:v>
                </c:pt>
                <c:pt idx="15">
                  <c:v>2.7765090811965817E-2</c:v>
                </c:pt>
                <c:pt idx="16">
                  <c:v>6.3344907407407405E-2</c:v>
                </c:pt>
                <c:pt idx="17">
                  <c:v>2.3318452380952374E-2</c:v>
                </c:pt>
                <c:pt idx="18">
                  <c:v>2.4199580439814811E-2</c:v>
                </c:pt>
                <c:pt idx="19">
                  <c:v>2.8564814814814814E-2</c:v>
                </c:pt>
                <c:pt idx="20">
                  <c:v>2.2106481481481482E-3</c:v>
                </c:pt>
                <c:pt idx="21">
                  <c:v>4.4409722222222225E-2</c:v>
                </c:pt>
                <c:pt idx="22">
                  <c:v>3.0703125000000001E-2</c:v>
                </c:pt>
                <c:pt idx="23">
                  <c:v>2.8043981481481482E-2</c:v>
                </c:pt>
                <c:pt idx="24">
                  <c:v>3.1535011574074075E-2</c:v>
                </c:pt>
                <c:pt idx="25">
                  <c:v>3.1122685185185184E-2</c:v>
                </c:pt>
                <c:pt idx="26">
                  <c:v>2.2105146351469838E-2</c:v>
                </c:pt>
                <c:pt idx="27">
                  <c:v>1.5604841285048193E-2</c:v>
                </c:pt>
                <c:pt idx="28">
                  <c:v>3.5078125000000002E-2</c:v>
                </c:pt>
                <c:pt idx="29">
                  <c:v>1.619058387771961E-2</c:v>
                </c:pt>
                <c:pt idx="30">
                  <c:v>3.7750771604938275E-2</c:v>
                </c:pt>
                <c:pt idx="31">
                  <c:v>3.1921296296296295E-2</c:v>
                </c:pt>
                <c:pt idx="32">
                  <c:v>3.5709325396825399E-2</c:v>
                </c:pt>
                <c:pt idx="33">
                  <c:v>3.3314043209876541E-2</c:v>
                </c:pt>
                <c:pt idx="34">
                  <c:v>4.130787037037037E-2</c:v>
                </c:pt>
                <c:pt idx="35">
                  <c:v>2.9346707818930038E-2</c:v>
                </c:pt>
                <c:pt idx="36">
                  <c:v>2.9571759259259259E-2</c:v>
                </c:pt>
                <c:pt idx="37">
                  <c:v>2.5275752314814819E-2</c:v>
                </c:pt>
                <c:pt idx="38">
                  <c:v>2.3757306413556431E-2</c:v>
                </c:pt>
                <c:pt idx="39">
                  <c:v>3.9589120370370372E-2</c:v>
                </c:pt>
                <c:pt idx="40">
                  <c:v>0.10185185185185185</c:v>
                </c:pt>
                <c:pt idx="41">
                  <c:v>2.6947193287037031E-2</c:v>
                </c:pt>
                <c:pt idx="42">
                  <c:v>2.5952932098765435E-2</c:v>
                </c:pt>
                <c:pt idx="43">
                  <c:v>4.943287037037037E-2</c:v>
                </c:pt>
                <c:pt idx="44">
                  <c:v>4.4021990740740743E-2</c:v>
                </c:pt>
                <c:pt idx="45">
                  <c:v>2.7392939814814821E-2</c:v>
                </c:pt>
                <c:pt idx="46">
                  <c:v>2.9386574074074075E-2</c:v>
                </c:pt>
                <c:pt idx="47">
                  <c:v>5.2418981481481483E-2</c:v>
                </c:pt>
                <c:pt idx="48">
                  <c:v>2.928406084656085E-2</c:v>
                </c:pt>
                <c:pt idx="49">
                  <c:v>7.407407407407407E-4</c:v>
                </c:pt>
                <c:pt idx="50">
                  <c:v>2.7514467592592594E-2</c:v>
                </c:pt>
                <c:pt idx="51">
                  <c:v>2.5140542328042328E-2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53-4EFE-8E01-4BD55BB3C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smooth val="0"/>
        <c:axId val="2036131135"/>
        <c:axId val="2036129695"/>
      </c:lineChart>
      <c:catAx>
        <c:axId val="20361311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Delivery</a:t>
                </a:r>
                <a:r>
                  <a:rPr lang="en-IN" baseline="0"/>
                  <a:t> Areas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6129695"/>
        <c:crosses val="autoZero"/>
        <c:auto val="1"/>
        <c:lblAlgn val="ctr"/>
        <c:lblOffset val="100"/>
        <c:noMultiLvlLbl val="0"/>
      </c:catAx>
      <c:valAx>
        <c:axId val="203612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aseline="0"/>
                  <a:t>Time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1.6556291390728478E-2"/>
              <c:y val="0.347531302439654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6131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CapstoneTransactionData.xlsx]Order Level Analysis Pivot!PivotTable2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400" b="1" i="1" u="none" strike="noStrike" kern="1200" cap="none" spc="0" normalizeH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1" u="none" strike="noStrike" kern="1200" cap="none" spc="0" normalizeH="0" baseline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Monthly wise drop Areas order distribution.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400" b="1" i="1" u="none" strike="noStrike" kern="1200" cap="none" spc="0" normalizeH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'Order Level Analysis Pivot'!$N$4:$N$5</c:f>
              <c:strCache>
                <c:ptCount val="1"/>
                <c:pt idx="0">
                  <c:v>January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'Order Level Analysis Pivot'!$M$6:$M$38</c:f>
              <c:strCache>
                <c:ptCount val="33"/>
                <c:pt idx="0">
                  <c:v>Akshaya Nagar</c:v>
                </c:pt>
                <c:pt idx="1">
                  <c:v>Arekere</c:v>
                </c:pt>
                <c:pt idx="2">
                  <c:v>Bannerghatta</c:v>
                </c:pt>
                <c:pt idx="3">
                  <c:v>Bellandur - Off Sarjapur Road</c:v>
                </c:pt>
                <c:pt idx="4">
                  <c:v>Bellandur, APR</c:v>
                </c:pt>
                <c:pt idx="5">
                  <c:v>Bellandur, Ecospace</c:v>
                </c:pt>
                <c:pt idx="6">
                  <c:v>Bellandur, ETV</c:v>
                </c:pt>
                <c:pt idx="7">
                  <c:v>Bellandur, Green Glen</c:v>
                </c:pt>
                <c:pt idx="8">
                  <c:v>Bellandur, Sakara</c:v>
                </c:pt>
                <c:pt idx="9">
                  <c:v>Bellandur, Sarjapur Road</c:v>
                </c:pt>
                <c:pt idx="10">
                  <c:v>Bilekahalli</c:v>
                </c:pt>
                <c:pt idx="11">
                  <c:v>Bomannahali - MicoLayout</c:v>
                </c:pt>
                <c:pt idx="12">
                  <c:v>Bommanahalli</c:v>
                </c:pt>
                <c:pt idx="13">
                  <c:v>BTM Stage 1</c:v>
                </c:pt>
                <c:pt idx="14">
                  <c:v>BTM Stage 2</c:v>
                </c:pt>
                <c:pt idx="15">
                  <c:v>Devarachikanna Halli</c:v>
                </c:pt>
                <c:pt idx="16">
                  <c:v>Domlur, EGL</c:v>
                </c:pt>
                <c:pt idx="17">
                  <c:v>Harlur</c:v>
                </c:pt>
                <c:pt idx="18">
                  <c:v>HSR Layout</c:v>
                </c:pt>
                <c:pt idx="19">
                  <c:v>ITI Layout</c:v>
                </c:pt>
                <c:pt idx="20">
                  <c:v>Jayanagar</c:v>
                </c:pt>
                <c:pt idx="21">
                  <c:v>JP Nagar Phase 1-3</c:v>
                </c:pt>
                <c:pt idx="22">
                  <c:v>JP Nagar Phase 4-5</c:v>
                </c:pt>
                <c:pt idx="23">
                  <c:v>Kadubeesanhali, Prestige</c:v>
                </c:pt>
                <c:pt idx="24">
                  <c:v>Koramangala, Ejipura</c:v>
                </c:pt>
                <c:pt idx="25">
                  <c:v>Kudlu</c:v>
                </c:pt>
                <c:pt idx="26">
                  <c:v>Manipal County</c:v>
                </c:pt>
                <c:pt idx="27">
                  <c:v>Marathahalli</c:v>
                </c:pt>
                <c:pt idx="28">
                  <c:v>Sarjapur Road</c:v>
                </c:pt>
                <c:pt idx="29">
                  <c:v>Victoria Layout</c:v>
                </c:pt>
                <c:pt idx="30">
                  <c:v>Whitefield</c:v>
                </c:pt>
                <c:pt idx="31">
                  <c:v>Wilson Garden, Shantinagar</c:v>
                </c:pt>
                <c:pt idx="32">
                  <c:v>Yemalur</c:v>
                </c:pt>
              </c:strCache>
            </c:strRef>
          </c:cat>
          <c:val>
            <c:numRef>
              <c:f>'Order Level Analysis Pivot'!$N$6:$N$38</c:f>
              <c:numCache>
                <c:formatCode>General</c:formatCode>
                <c:ptCount val="33"/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3</c:v>
                </c:pt>
                <c:pt idx="5">
                  <c:v>1</c:v>
                </c:pt>
                <c:pt idx="7">
                  <c:v>8</c:v>
                </c:pt>
                <c:pt idx="9">
                  <c:v>11</c:v>
                </c:pt>
                <c:pt idx="10">
                  <c:v>2</c:v>
                </c:pt>
                <c:pt idx="11">
                  <c:v>90</c:v>
                </c:pt>
                <c:pt idx="12">
                  <c:v>7</c:v>
                </c:pt>
                <c:pt idx="13">
                  <c:v>3</c:v>
                </c:pt>
                <c:pt idx="14">
                  <c:v>4</c:v>
                </c:pt>
                <c:pt idx="15">
                  <c:v>1</c:v>
                </c:pt>
                <c:pt idx="16">
                  <c:v>2</c:v>
                </c:pt>
                <c:pt idx="17">
                  <c:v>53</c:v>
                </c:pt>
                <c:pt idx="18">
                  <c:v>1072</c:v>
                </c:pt>
                <c:pt idx="19">
                  <c:v>264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4">
                  <c:v>5</c:v>
                </c:pt>
                <c:pt idx="25">
                  <c:v>55</c:v>
                </c:pt>
                <c:pt idx="26">
                  <c:v>12</c:v>
                </c:pt>
                <c:pt idx="27">
                  <c:v>1</c:v>
                </c:pt>
                <c:pt idx="2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3F-4302-8671-BB554C34B936}"/>
            </c:ext>
          </c:extLst>
        </c:ser>
        <c:ser>
          <c:idx val="1"/>
          <c:order val="1"/>
          <c:tx>
            <c:strRef>
              <c:f>'Order Level Analysis Pivot'!$O$4:$O$5</c:f>
              <c:strCache>
                <c:ptCount val="1"/>
                <c:pt idx="0">
                  <c:v>September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'Order Level Analysis Pivot'!$M$6:$M$38</c:f>
              <c:strCache>
                <c:ptCount val="33"/>
                <c:pt idx="0">
                  <c:v>Akshaya Nagar</c:v>
                </c:pt>
                <c:pt idx="1">
                  <c:v>Arekere</c:v>
                </c:pt>
                <c:pt idx="2">
                  <c:v>Bannerghatta</c:v>
                </c:pt>
                <c:pt idx="3">
                  <c:v>Bellandur - Off Sarjapur Road</c:v>
                </c:pt>
                <c:pt idx="4">
                  <c:v>Bellandur, APR</c:v>
                </c:pt>
                <c:pt idx="5">
                  <c:v>Bellandur, Ecospace</c:v>
                </c:pt>
                <c:pt idx="6">
                  <c:v>Bellandur, ETV</c:v>
                </c:pt>
                <c:pt idx="7">
                  <c:v>Bellandur, Green Glen</c:v>
                </c:pt>
                <c:pt idx="8">
                  <c:v>Bellandur, Sakara</c:v>
                </c:pt>
                <c:pt idx="9">
                  <c:v>Bellandur, Sarjapur Road</c:v>
                </c:pt>
                <c:pt idx="10">
                  <c:v>Bilekahalli</c:v>
                </c:pt>
                <c:pt idx="11">
                  <c:v>Bomannahali - MicoLayout</c:v>
                </c:pt>
                <c:pt idx="12">
                  <c:v>Bommanahalli</c:v>
                </c:pt>
                <c:pt idx="13">
                  <c:v>BTM Stage 1</c:v>
                </c:pt>
                <c:pt idx="14">
                  <c:v>BTM Stage 2</c:v>
                </c:pt>
                <c:pt idx="15">
                  <c:v>Devarachikanna Halli</c:v>
                </c:pt>
                <c:pt idx="16">
                  <c:v>Domlur, EGL</c:v>
                </c:pt>
                <c:pt idx="17">
                  <c:v>Harlur</c:v>
                </c:pt>
                <c:pt idx="18">
                  <c:v>HSR Layout</c:v>
                </c:pt>
                <c:pt idx="19">
                  <c:v>ITI Layout</c:v>
                </c:pt>
                <c:pt idx="20">
                  <c:v>Jayanagar</c:v>
                </c:pt>
                <c:pt idx="21">
                  <c:v>JP Nagar Phase 1-3</c:v>
                </c:pt>
                <c:pt idx="22">
                  <c:v>JP Nagar Phase 4-5</c:v>
                </c:pt>
                <c:pt idx="23">
                  <c:v>Kadubeesanhali, Prestige</c:v>
                </c:pt>
                <c:pt idx="24">
                  <c:v>Koramangala, Ejipura</c:v>
                </c:pt>
                <c:pt idx="25">
                  <c:v>Kudlu</c:v>
                </c:pt>
                <c:pt idx="26">
                  <c:v>Manipal County</c:v>
                </c:pt>
                <c:pt idx="27">
                  <c:v>Marathahalli</c:v>
                </c:pt>
                <c:pt idx="28">
                  <c:v>Sarjapur Road</c:v>
                </c:pt>
                <c:pt idx="29">
                  <c:v>Victoria Layout</c:v>
                </c:pt>
                <c:pt idx="30">
                  <c:v>Whitefield</c:v>
                </c:pt>
                <c:pt idx="31">
                  <c:v>Wilson Garden, Shantinagar</c:v>
                </c:pt>
                <c:pt idx="32">
                  <c:v>Yemalur</c:v>
                </c:pt>
              </c:strCache>
            </c:strRef>
          </c:cat>
          <c:val>
            <c:numRef>
              <c:f>'Order Level Analysis Pivot'!$O$6:$O$38</c:f>
              <c:numCache>
                <c:formatCode>General</c:formatCode>
                <c:ptCount val="33"/>
                <c:pt idx="0">
                  <c:v>2</c:v>
                </c:pt>
                <c:pt idx="1">
                  <c:v>1</c:v>
                </c:pt>
                <c:pt idx="3">
                  <c:v>3</c:v>
                </c:pt>
                <c:pt idx="4">
                  <c:v>1</c:v>
                </c:pt>
                <c:pt idx="6">
                  <c:v>1</c:v>
                </c:pt>
                <c:pt idx="7">
                  <c:v>22</c:v>
                </c:pt>
                <c:pt idx="8">
                  <c:v>2</c:v>
                </c:pt>
                <c:pt idx="9">
                  <c:v>11</c:v>
                </c:pt>
                <c:pt idx="10">
                  <c:v>3</c:v>
                </c:pt>
                <c:pt idx="11">
                  <c:v>50</c:v>
                </c:pt>
                <c:pt idx="12">
                  <c:v>2</c:v>
                </c:pt>
                <c:pt idx="13">
                  <c:v>3</c:v>
                </c:pt>
                <c:pt idx="14">
                  <c:v>5</c:v>
                </c:pt>
                <c:pt idx="15">
                  <c:v>1</c:v>
                </c:pt>
                <c:pt idx="16">
                  <c:v>1</c:v>
                </c:pt>
                <c:pt idx="17">
                  <c:v>539</c:v>
                </c:pt>
                <c:pt idx="18">
                  <c:v>2606</c:v>
                </c:pt>
                <c:pt idx="19">
                  <c:v>917</c:v>
                </c:pt>
                <c:pt idx="23">
                  <c:v>1</c:v>
                </c:pt>
                <c:pt idx="24">
                  <c:v>17</c:v>
                </c:pt>
                <c:pt idx="25">
                  <c:v>28</c:v>
                </c:pt>
                <c:pt idx="26">
                  <c:v>5</c:v>
                </c:pt>
                <c:pt idx="27">
                  <c:v>1</c:v>
                </c:pt>
                <c:pt idx="28">
                  <c:v>4</c:v>
                </c:pt>
                <c:pt idx="29">
                  <c:v>1</c:v>
                </c:pt>
                <c:pt idx="30">
                  <c:v>1</c:v>
                </c:pt>
                <c:pt idx="31">
                  <c:v>2</c:v>
                </c:pt>
                <c:pt idx="3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3F-4302-8671-BB554C34B9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8373215"/>
        <c:axId val="2008371295"/>
      </c:lineChart>
      <c:catAx>
        <c:axId val="20083732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Drop Areas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371295"/>
        <c:crosses val="autoZero"/>
        <c:auto val="1"/>
        <c:lblAlgn val="ctr"/>
        <c:lblOffset val="100"/>
        <c:noMultiLvlLbl val="0"/>
      </c:catAx>
      <c:valAx>
        <c:axId val="2008371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Orders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373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262735516363459"/>
          <c:y val="0.27223799504125307"/>
          <c:w val="8.6044889662651253E-2"/>
          <c:h val="0.130488468690293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CapstoneTransactionData.xlsx]Order Level Analysis Pivot!PivotTable7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1" u="none" strike="noStrike" kern="1200" cap="none" spc="0" normalizeH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Delivery Charges as % of PA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1" u="none" strike="noStrike" kern="1200" cap="none" spc="0" normalizeH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8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8"/>
          <c:spPr>
            <a:solidFill>
              <a:schemeClr val="accent2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8"/>
          <c:spPr>
            <a:solidFill>
              <a:schemeClr val="accent3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8"/>
          <c:spPr>
            <a:solidFill>
              <a:schemeClr val="accent4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8"/>
          <c:spPr>
            <a:solidFill>
              <a:schemeClr val="accent5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8"/>
          <c:spPr>
            <a:solidFill>
              <a:schemeClr val="accent6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8"/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8"/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8"/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'Order Level Analysis Pivot'!$B$17:$B$18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'Order Level Analysis Pivot'!$A$19:$A$24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Pivot'!$B$19:$B$24</c:f>
              <c:numCache>
                <c:formatCode>0.00%</c:formatCode>
                <c:ptCount val="5"/>
                <c:pt idx="0">
                  <c:v>0.10821960411254619</c:v>
                </c:pt>
                <c:pt idx="1">
                  <c:v>9.3279371921598297E-2</c:v>
                </c:pt>
                <c:pt idx="2">
                  <c:v>0.10220631968505424</c:v>
                </c:pt>
                <c:pt idx="3">
                  <c:v>0.10817578952249926</c:v>
                </c:pt>
                <c:pt idx="4">
                  <c:v>0.15912886632373571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85-4EA9-B4CB-4A9BFCB432EF}"/>
            </c:ext>
          </c:extLst>
        </c:ser>
        <c:ser>
          <c:idx val="1"/>
          <c:order val="1"/>
          <c:tx>
            <c:strRef>
              <c:f>'Order Level Analysis Pivot'!$C$17:$C$18</c:f>
              <c:strCache>
                <c:ptCount val="1"/>
                <c:pt idx="0">
                  <c:v>February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'Order Level Analysis Pivot'!$A$19:$A$24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Pivot'!$C$19:$C$24</c:f>
              <c:numCache>
                <c:formatCode>0.00%</c:formatCode>
                <c:ptCount val="5"/>
                <c:pt idx="0">
                  <c:v>0.10100418977829796</c:v>
                </c:pt>
                <c:pt idx="1">
                  <c:v>7.7695190902738076E-2</c:v>
                </c:pt>
                <c:pt idx="2">
                  <c:v>8.688846793486478E-2</c:v>
                </c:pt>
                <c:pt idx="3">
                  <c:v>0.10040261294182323</c:v>
                </c:pt>
                <c:pt idx="4">
                  <c:v>0.16954260237780713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85-4EA9-B4CB-4A9BFCB432EF}"/>
            </c:ext>
          </c:extLst>
        </c:ser>
        <c:ser>
          <c:idx val="2"/>
          <c:order val="2"/>
          <c:tx>
            <c:strRef>
              <c:f>'Order Level Analysis Pivot'!$D$17:$D$18</c:f>
              <c:strCache>
                <c:ptCount val="1"/>
                <c:pt idx="0">
                  <c:v>March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'Order Level Analysis Pivot'!$A$19:$A$24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Pivot'!$D$19:$D$24</c:f>
              <c:numCache>
                <c:formatCode>0.00%</c:formatCode>
                <c:ptCount val="5"/>
                <c:pt idx="0">
                  <c:v>8.5130637595324826E-2</c:v>
                </c:pt>
                <c:pt idx="1">
                  <c:v>7.5298605045404504E-2</c:v>
                </c:pt>
                <c:pt idx="2">
                  <c:v>8.3493957472846866E-2</c:v>
                </c:pt>
                <c:pt idx="3">
                  <c:v>8.8928537890881773E-2</c:v>
                </c:pt>
                <c:pt idx="4">
                  <c:v>0.15917784929261036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85-4EA9-B4CB-4A9BFCB432EF}"/>
            </c:ext>
          </c:extLst>
        </c:ser>
        <c:ser>
          <c:idx val="3"/>
          <c:order val="3"/>
          <c:tx>
            <c:strRef>
              <c:f>'Order Level Analysis Pivot'!$E$17:$E$18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'Order Level Analysis Pivot'!$A$19:$A$24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Pivot'!$E$19:$E$24</c:f>
              <c:numCache>
                <c:formatCode>0.00%</c:formatCode>
                <c:ptCount val="5"/>
                <c:pt idx="0">
                  <c:v>7.9106709224520955E-2</c:v>
                </c:pt>
                <c:pt idx="1">
                  <c:v>7.8114113492401591E-2</c:v>
                </c:pt>
                <c:pt idx="2">
                  <c:v>7.9930346189832621E-2</c:v>
                </c:pt>
                <c:pt idx="3">
                  <c:v>9.443532202152892E-2</c:v>
                </c:pt>
                <c:pt idx="4">
                  <c:v>0.15607065662964895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85-4EA9-B4CB-4A9BFCB432EF}"/>
            </c:ext>
          </c:extLst>
        </c:ser>
        <c:ser>
          <c:idx val="4"/>
          <c:order val="4"/>
          <c:tx>
            <c:strRef>
              <c:f>'Order Level Analysis Pivot'!$F$17:$F$18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'Order Level Analysis Pivot'!$A$19:$A$24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Pivot'!$F$19:$F$24</c:f>
              <c:numCache>
                <c:formatCode>0.00%</c:formatCode>
                <c:ptCount val="5"/>
                <c:pt idx="0">
                  <c:v>4.9239384309759708E-2</c:v>
                </c:pt>
                <c:pt idx="1">
                  <c:v>4.8922668723083054E-2</c:v>
                </c:pt>
                <c:pt idx="2">
                  <c:v>5.6391986738316122E-2</c:v>
                </c:pt>
                <c:pt idx="3">
                  <c:v>6.5003876970793489E-2</c:v>
                </c:pt>
                <c:pt idx="4">
                  <c:v>4.4204322200392929E-2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85-4EA9-B4CB-4A9BFCB432EF}"/>
            </c:ext>
          </c:extLst>
        </c:ser>
        <c:ser>
          <c:idx val="5"/>
          <c:order val="5"/>
          <c:tx>
            <c:strRef>
              <c:f>'Order Level Analysis Pivot'!$G$17:$G$18</c:f>
              <c:strCache>
                <c:ptCount val="1"/>
                <c:pt idx="0">
                  <c:v>June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'Order Level Analysis Pivot'!$A$19:$A$24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Pivot'!$G$19:$G$24</c:f>
              <c:numCache>
                <c:formatCode>0.00%</c:formatCode>
                <c:ptCount val="5"/>
                <c:pt idx="0">
                  <c:v>4.7312161248799979E-2</c:v>
                </c:pt>
                <c:pt idx="1">
                  <c:v>5.164321046264108E-2</c:v>
                </c:pt>
                <c:pt idx="2">
                  <c:v>5.3805064403799993E-2</c:v>
                </c:pt>
                <c:pt idx="3">
                  <c:v>6.3737914202572049E-2</c:v>
                </c:pt>
                <c:pt idx="4">
                  <c:v>0.12678239305641661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B85-4EA9-B4CB-4A9BFCB432EF}"/>
            </c:ext>
          </c:extLst>
        </c:ser>
        <c:ser>
          <c:idx val="6"/>
          <c:order val="6"/>
          <c:tx>
            <c:strRef>
              <c:f>'Order Level Analysis Pivot'!$H$17:$H$18</c:f>
              <c:strCache>
                <c:ptCount val="1"/>
                <c:pt idx="0">
                  <c:v>July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 Pivot'!$A$19:$A$24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Pivot'!$H$19:$H$24</c:f>
              <c:numCache>
                <c:formatCode>0.00%</c:formatCode>
                <c:ptCount val="5"/>
                <c:pt idx="0">
                  <c:v>5.0574893960107968E-2</c:v>
                </c:pt>
                <c:pt idx="1">
                  <c:v>4.3337681331277918E-2</c:v>
                </c:pt>
                <c:pt idx="2">
                  <c:v>5.1399101115143765E-2</c:v>
                </c:pt>
                <c:pt idx="3">
                  <c:v>6.686911933091054E-2</c:v>
                </c:pt>
                <c:pt idx="4">
                  <c:v>0.1291656882755631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B85-4EA9-B4CB-4A9BFCB432EF}"/>
            </c:ext>
          </c:extLst>
        </c:ser>
        <c:ser>
          <c:idx val="7"/>
          <c:order val="7"/>
          <c:tx>
            <c:strRef>
              <c:f>'Order Level Analysis Pivot'!$I$17:$I$18</c:f>
              <c:strCache>
                <c:ptCount val="1"/>
                <c:pt idx="0">
                  <c:v>August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 Pivot'!$A$19:$A$24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Pivot'!$I$19:$I$24</c:f>
              <c:numCache>
                <c:formatCode>0.00%</c:formatCode>
                <c:ptCount val="5"/>
                <c:pt idx="0">
                  <c:v>2.7805525893776384E-2</c:v>
                </c:pt>
                <c:pt idx="1">
                  <c:v>2.5903019935522072E-2</c:v>
                </c:pt>
                <c:pt idx="2">
                  <c:v>2.2203074208987407E-2</c:v>
                </c:pt>
                <c:pt idx="3">
                  <c:v>2.8327008854270686E-2</c:v>
                </c:pt>
                <c:pt idx="4">
                  <c:v>7.7348765139297351E-2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B85-4EA9-B4CB-4A9BFCB432EF}"/>
            </c:ext>
          </c:extLst>
        </c:ser>
        <c:ser>
          <c:idx val="8"/>
          <c:order val="8"/>
          <c:tx>
            <c:strRef>
              <c:f>'Order Level Analysis Pivot'!$J$17:$J$18</c:f>
              <c:strCache>
                <c:ptCount val="1"/>
                <c:pt idx="0">
                  <c:v>September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 Pivot'!$A$19:$A$24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Pivot'!$J$19:$J$24</c:f>
              <c:numCache>
                <c:formatCode>0.00%</c:formatCode>
                <c:ptCount val="5"/>
                <c:pt idx="0">
                  <c:v>1.8872996494214894E-2</c:v>
                </c:pt>
                <c:pt idx="1">
                  <c:v>1.733634462754776E-2</c:v>
                </c:pt>
                <c:pt idx="2">
                  <c:v>1.7050889786261438E-2</c:v>
                </c:pt>
                <c:pt idx="3">
                  <c:v>2.1728041244339222E-2</c:v>
                </c:pt>
                <c:pt idx="4">
                  <c:v>5.585861360752456E-2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85-4EA9-B4CB-4A9BFCB43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422283088"/>
        <c:axId val="422267408"/>
      </c:barChart>
      <c:catAx>
        <c:axId val="422283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Order Month</a:t>
                </a:r>
              </a:p>
            </c:rich>
          </c:tx>
          <c:layout>
            <c:manualLayout>
              <c:xMode val="edge"/>
              <c:yMode val="edge"/>
              <c:x val="0.4051238805207717"/>
              <c:y val="0.902629730019225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267408"/>
        <c:crosses val="autoZero"/>
        <c:auto val="1"/>
        <c:lblAlgn val="ctr"/>
        <c:lblOffset val="100"/>
        <c:noMultiLvlLbl val="0"/>
      </c:catAx>
      <c:valAx>
        <c:axId val="42226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Delivery Charges %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283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CapstoneTransactionData.xlsx]Order Level Analysis Pivot!PivotTable8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Discount as % of PA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'Order Level Analysis Pivot'!$B$27:$B$28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'Order Level Analysis Pivot'!$A$29:$A$34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Pivot'!$B$29:$B$34</c:f>
              <c:numCache>
                <c:formatCode>0.00%</c:formatCode>
                <c:ptCount val="5"/>
                <c:pt idx="0">
                  <c:v>9.266034905418755E-3</c:v>
                </c:pt>
                <c:pt idx="1">
                  <c:v>1.038464396954198E-2</c:v>
                </c:pt>
                <c:pt idx="2">
                  <c:v>1.2339152025527978E-2</c:v>
                </c:pt>
                <c:pt idx="3">
                  <c:v>9.9782040778469954E-3</c:v>
                </c:pt>
                <c:pt idx="4">
                  <c:v>7.2371790589440396E-3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D0-42D1-A5CA-FC4BA8578464}"/>
            </c:ext>
          </c:extLst>
        </c:ser>
        <c:ser>
          <c:idx val="1"/>
          <c:order val="1"/>
          <c:tx>
            <c:strRef>
              <c:f>'Order Level Analysis Pivot'!$C$27:$C$28</c:f>
              <c:strCache>
                <c:ptCount val="1"/>
                <c:pt idx="0">
                  <c:v>February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'Order Level Analysis Pivot'!$A$29:$A$34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Pivot'!$C$29:$C$34</c:f>
              <c:numCache>
                <c:formatCode>0.00%</c:formatCode>
                <c:ptCount val="5"/>
                <c:pt idx="0">
                  <c:v>1.1331060336200023E-2</c:v>
                </c:pt>
                <c:pt idx="1">
                  <c:v>3.6592338479130931E-3</c:v>
                </c:pt>
                <c:pt idx="2">
                  <c:v>4.2866163300516709E-3</c:v>
                </c:pt>
                <c:pt idx="3">
                  <c:v>7.9714128642111044E-3</c:v>
                </c:pt>
                <c:pt idx="4">
                  <c:v>5.8825957727873185E-3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D0-42D1-A5CA-FC4BA8578464}"/>
            </c:ext>
          </c:extLst>
        </c:ser>
        <c:ser>
          <c:idx val="2"/>
          <c:order val="2"/>
          <c:tx>
            <c:strRef>
              <c:f>'Order Level Analysis Pivot'!$D$27:$D$28</c:f>
              <c:strCache>
                <c:ptCount val="1"/>
                <c:pt idx="0">
                  <c:v>March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'Order Level Analysis Pivot'!$A$29:$A$34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Pivot'!$D$29:$D$34</c:f>
              <c:numCache>
                <c:formatCode>0.00%</c:formatCode>
                <c:ptCount val="5"/>
                <c:pt idx="0">
                  <c:v>5.6408710920097483E-3</c:v>
                </c:pt>
                <c:pt idx="1">
                  <c:v>8.8689962425639469E-3</c:v>
                </c:pt>
                <c:pt idx="2">
                  <c:v>6.0042833103870277E-3</c:v>
                </c:pt>
                <c:pt idx="3">
                  <c:v>5.8749647854258614E-3</c:v>
                </c:pt>
                <c:pt idx="4">
                  <c:v>6.3148946505555891E-3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D0-42D1-A5CA-FC4BA8578464}"/>
            </c:ext>
          </c:extLst>
        </c:ser>
        <c:ser>
          <c:idx val="3"/>
          <c:order val="3"/>
          <c:tx>
            <c:strRef>
              <c:f>'Order Level Analysis Pivot'!$E$27:$E$28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 Pivot'!$A$29:$A$34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Pivot'!$E$29:$E$34</c:f>
              <c:numCache>
                <c:formatCode>0.00%</c:formatCode>
                <c:ptCount val="5"/>
                <c:pt idx="0">
                  <c:v>6.7919366297996882E-3</c:v>
                </c:pt>
                <c:pt idx="1">
                  <c:v>1.024799837560865E-2</c:v>
                </c:pt>
                <c:pt idx="2">
                  <c:v>6.1025054579478119E-3</c:v>
                </c:pt>
                <c:pt idx="3">
                  <c:v>8.9712513357833555E-3</c:v>
                </c:pt>
                <c:pt idx="4">
                  <c:v>5.8632083674939753E-3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D0-42D1-A5CA-FC4BA8578464}"/>
            </c:ext>
          </c:extLst>
        </c:ser>
        <c:ser>
          <c:idx val="4"/>
          <c:order val="4"/>
          <c:tx>
            <c:strRef>
              <c:f>'Order Level Analysis Pivot'!$F$27:$F$28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 Pivot'!$A$29:$A$34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Pivot'!$F$29:$F$34</c:f>
              <c:numCache>
                <c:formatCode>0.00%</c:formatCode>
                <c:ptCount val="5"/>
                <c:pt idx="0">
                  <c:v>4.1480276535176899E-2</c:v>
                </c:pt>
                <c:pt idx="1">
                  <c:v>4.7834554330564577E-2</c:v>
                </c:pt>
                <c:pt idx="2">
                  <c:v>4.5380357196125473E-2</c:v>
                </c:pt>
                <c:pt idx="3">
                  <c:v>5.0708316410048124E-2</c:v>
                </c:pt>
                <c:pt idx="4">
                  <c:v>3.388998035363458E-2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D0-42D1-A5CA-FC4BA8578464}"/>
            </c:ext>
          </c:extLst>
        </c:ser>
        <c:ser>
          <c:idx val="5"/>
          <c:order val="5"/>
          <c:tx>
            <c:strRef>
              <c:f>'Order Level Analysis Pivot'!$G$27:$G$28</c:f>
              <c:strCache>
                <c:ptCount val="1"/>
                <c:pt idx="0">
                  <c:v>June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 Pivot'!$A$29:$A$34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Pivot'!$G$29:$G$34</c:f>
              <c:numCache>
                <c:formatCode>0.00%</c:formatCode>
                <c:ptCount val="5"/>
                <c:pt idx="0">
                  <c:v>1.6961775734328655E-2</c:v>
                </c:pt>
                <c:pt idx="1">
                  <c:v>2.3530222514893031E-2</c:v>
                </c:pt>
                <c:pt idx="2">
                  <c:v>1.8636532675208765E-2</c:v>
                </c:pt>
                <c:pt idx="3">
                  <c:v>1.8856880966974229E-2</c:v>
                </c:pt>
                <c:pt idx="4">
                  <c:v>1.9322174002893159E-2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8D0-42D1-A5CA-FC4BA8578464}"/>
            </c:ext>
          </c:extLst>
        </c:ser>
        <c:ser>
          <c:idx val="6"/>
          <c:order val="6"/>
          <c:tx>
            <c:strRef>
              <c:f>'Order Level Analysis Pivot'!$H$27:$H$28</c:f>
              <c:strCache>
                <c:ptCount val="1"/>
                <c:pt idx="0">
                  <c:v>July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 Pivot'!$A$29:$A$34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Pivot'!$H$29:$H$34</c:f>
              <c:numCache>
                <c:formatCode>0.00%</c:formatCode>
                <c:ptCount val="5"/>
                <c:pt idx="0">
                  <c:v>4.6394643670908266E-2</c:v>
                </c:pt>
                <c:pt idx="1">
                  <c:v>4.8405075299418947E-2</c:v>
                </c:pt>
                <c:pt idx="2">
                  <c:v>5.9001071891983378E-2</c:v>
                </c:pt>
                <c:pt idx="3">
                  <c:v>6.7356997062776924E-2</c:v>
                </c:pt>
                <c:pt idx="4">
                  <c:v>3.2892003684771416E-2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D0-42D1-A5CA-FC4BA8578464}"/>
            </c:ext>
          </c:extLst>
        </c:ser>
        <c:ser>
          <c:idx val="7"/>
          <c:order val="7"/>
          <c:tx>
            <c:strRef>
              <c:f>'Order Level Analysis Pivot'!$I$27:$I$28</c:f>
              <c:strCache>
                <c:ptCount val="1"/>
                <c:pt idx="0">
                  <c:v>August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 Pivot'!$A$29:$A$34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Pivot'!$I$29:$I$34</c:f>
              <c:numCache>
                <c:formatCode>0.00%</c:formatCode>
                <c:ptCount val="5"/>
                <c:pt idx="0">
                  <c:v>0.20863904102511108</c:v>
                </c:pt>
                <c:pt idx="1">
                  <c:v>0.21498782814658859</c:v>
                </c:pt>
                <c:pt idx="2">
                  <c:v>0.20595321713847009</c:v>
                </c:pt>
                <c:pt idx="3">
                  <c:v>0.2211237600692364</c:v>
                </c:pt>
                <c:pt idx="4">
                  <c:v>0.12772349239477596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8D0-42D1-A5CA-FC4BA8578464}"/>
            </c:ext>
          </c:extLst>
        </c:ser>
        <c:ser>
          <c:idx val="8"/>
          <c:order val="8"/>
          <c:tx>
            <c:strRef>
              <c:f>'Order Level Analysis Pivot'!$J$27:$J$28</c:f>
              <c:strCache>
                <c:ptCount val="1"/>
                <c:pt idx="0">
                  <c:v>September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 Pivot'!$A$29:$A$34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 Night</c:v>
                </c:pt>
              </c:strCache>
            </c:strRef>
          </c:cat>
          <c:val>
            <c:numRef>
              <c:f>'Order Level Analysis Pivot'!$J$29:$J$34</c:f>
              <c:numCache>
                <c:formatCode>0.00%</c:formatCode>
                <c:ptCount val="5"/>
                <c:pt idx="0">
                  <c:v>0.10957258543251083</c:v>
                </c:pt>
                <c:pt idx="1">
                  <c:v>0.10463223778429791</c:v>
                </c:pt>
                <c:pt idx="2">
                  <c:v>0.11458417005615475</c:v>
                </c:pt>
                <c:pt idx="3">
                  <c:v>9.7600959460459255E-2</c:v>
                </c:pt>
                <c:pt idx="4">
                  <c:v>5.0952997658385984E-2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8D0-42D1-A5CA-FC4BA85784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3266735"/>
        <c:axId val="1693265775"/>
      </c:barChart>
      <c:catAx>
        <c:axId val="16932667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Order Month</a:t>
                </a:r>
              </a:p>
            </c:rich>
          </c:tx>
          <c:layout>
            <c:manualLayout>
              <c:xMode val="edge"/>
              <c:yMode val="edge"/>
              <c:x val="0.35718525809273843"/>
              <c:y val="0.915717410323709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3265775"/>
        <c:crosses val="autoZero"/>
        <c:auto val="1"/>
        <c:lblAlgn val="ctr"/>
        <c:lblOffset val="100"/>
        <c:noMultiLvlLbl val="0"/>
      </c:catAx>
      <c:valAx>
        <c:axId val="1693265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Discount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3266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CapstoneTransactionData.xlsx]Completion Rate Analysis Pivot!PivotTable10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IN" b="1" i="1">
                <a:solidFill>
                  <a:srgbClr val="FF0000"/>
                </a:solidFill>
              </a:rPr>
              <a:t>Completion Rate</a:t>
            </a:r>
            <a:r>
              <a:rPr lang="en-IN" b="1" i="1" baseline="0">
                <a:solidFill>
                  <a:srgbClr val="FF0000"/>
                </a:solidFill>
              </a:rPr>
              <a:t> at Slot and Weekday Level</a:t>
            </a:r>
            <a:endParaRPr lang="en-IN" b="1" i="1">
              <a:solidFill>
                <a:srgbClr val="FF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'Completion Rate Analysis Pivot'!$B$4:$B$5</c:f>
              <c:strCache>
                <c:ptCount val="1"/>
                <c:pt idx="0">
                  <c:v>Afternoon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'Completion Rate Analysis Pivot'!$A$6:$A$12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'Completion Rate Analysis Pivot'!$B$6:$B$12</c:f>
              <c:numCache>
                <c:formatCode>0.00%</c:formatCode>
                <c:ptCount val="7"/>
                <c:pt idx="0">
                  <c:v>0.99896587383660806</c:v>
                </c:pt>
                <c:pt idx="1">
                  <c:v>0.99741602067183466</c:v>
                </c:pt>
                <c:pt idx="2">
                  <c:v>0.99349804941482445</c:v>
                </c:pt>
                <c:pt idx="3">
                  <c:v>0.99642004773269688</c:v>
                </c:pt>
                <c:pt idx="4">
                  <c:v>0.99875930521091816</c:v>
                </c:pt>
                <c:pt idx="5">
                  <c:v>0.99769053117782913</c:v>
                </c:pt>
                <c:pt idx="6">
                  <c:v>0.99889380530973448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AA-474B-89FF-393082A6EF2C}"/>
            </c:ext>
          </c:extLst>
        </c:ser>
        <c:ser>
          <c:idx val="1"/>
          <c:order val="1"/>
          <c:tx>
            <c:strRef>
              <c:f>'Completion Rate Analysis Pivot'!$C$4:$C$5</c:f>
              <c:strCache>
                <c:ptCount val="1"/>
                <c:pt idx="0">
                  <c:v>Evening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'Completion Rate Analysis Pivot'!$A$6:$A$12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'Completion Rate Analysis Pivot'!$C$6:$C$12</c:f>
              <c:numCache>
                <c:formatCode>0.00%</c:formatCode>
                <c:ptCount val="7"/>
                <c:pt idx="0">
                  <c:v>1</c:v>
                </c:pt>
                <c:pt idx="1">
                  <c:v>0.99845916795069334</c:v>
                </c:pt>
                <c:pt idx="2">
                  <c:v>0.99694656488549616</c:v>
                </c:pt>
                <c:pt idx="3">
                  <c:v>0.99687010954616584</c:v>
                </c:pt>
                <c:pt idx="4">
                  <c:v>0.99850523168908822</c:v>
                </c:pt>
                <c:pt idx="5">
                  <c:v>0.99572039942938662</c:v>
                </c:pt>
                <c:pt idx="6">
                  <c:v>0.9929775280898876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AA-474B-89FF-393082A6EF2C}"/>
            </c:ext>
          </c:extLst>
        </c:ser>
        <c:ser>
          <c:idx val="2"/>
          <c:order val="2"/>
          <c:tx>
            <c:strRef>
              <c:f>'Completion Rate Analysis Pivot'!$D$4:$D$5</c:f>
              <c:strCache>
                <c:ptCount val="1"/>
                <c:pt idx="0">
                  <c:v>Late Night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'Completion Rate Analysis Pivot'!$A$6:$A$12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'Completion Rate Analysis Pivot'!$D$6:$D$12</c:f>
              <c:numCache>
                <c:formatCode>0.00%</c:formatCode>
                <c:ptCount val="7"/>
                <c:pt idx="0">
                  <c:v>0.99632352941176472</c:v>
                </c:pt>
                <c:pt idx="1">
                  <c:v>0.9907407407407407</c:v>
                </c:pt>
                <c:pt idx="2">
                  <c:v>0.98941798941798942</c:v>
                </c:pt>
                <c:pt idx="3">
                  <c:v>1</c:v>
                </c:pt>
                <c:pt idx="4">
                  <c:v>0.99514563106796117</c:v>
                </c:pt>
                <c:pt idx="5">
                  <c:v>0.9919028340080972</c:v>
                </c:pt>
                <c:pt idx="6">
                  <c:v>0.9920948616600791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AA-474B-89FF-393082A6EF2C}"/>
            </c:ext>
          </c:extLst>
        </c:ser>
        <c:ser>
          <c:idx val="3"/>
          <c:order val="3"/>
          <c:tx>
            <c:strRef>
              <c:f>'Completion Rate Analysis Pivot'!$E$4:$E$5</c:f>
              <c:strCache>
                <c:ptCount val="1"/>
                <c:pt idx="0">
                  <c:v>Morning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'Completion Rate Analysis Pivot'!$A$6:$A$12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'Completion Rate Analysis Pivot'!$E$6:$E$12</c:f>
              <c:numCache>
                <c:formatCode>0.00%</c:formatCode>
                <c:ptCount val="7"/>
                <c:pt idx="0">
                  <c:v>0.99764982373678024</c:v>
                </c:pt>
                <c:pt idx="1">
                  <c:v>0.99859353023909991</c:v>
                </c:pt>
                <c:pt idx="2">
                  <c:v>0.99736842105263157</c:v>
                </c:pt>
                <c:pt idx="3">
                  <c:v>0.99482535575679176</c:v>
                </c:pt>
                <c:pt idx="4">
                  <c:v>0.99358151476251599</c:v>
                </c:pt>
                <c:pt idx="5">
                  <c:v>0.98652291105121293</c:v>
                </c:pt>
                <c:pt idx="6">
                  <c:v>0.99741267787839583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AA-474B-89FF-393082A6EF2C}"/>
            </c:ext>
          </c:extLst>
        </c:ser>
        <c:ser>
          <c:idx val="4"/>
          <c:order val="4"/>
          <c:tx>
            <c:strRef>
              <c:f>'Completion Rate Analysis Pivot'!$F$4:$F$5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'Completion Rate Analysis Pivot'!$A$6:$A$12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'Completion Rate Analysis Pivot'!$F$6:$F$12</c:f>
              <c:numCache>
                <c:formatCode>0.00%</c:formatCode>
                <c:ptCount val="7"/>
                <c:pt idx="0">
                  <c:v>0.99865771812080539</c:v>
                </c:pt>
                <c:pt idx="1">
                  <c:v>0.99724517906336085</c:v>
                </c:pt>
                <c:pt idx="2">
                  <c:v>0.99581589958159</c:v>
                </c:pt>
                <c:pt idx="3">
                  <c:v>0.98997134670487108</c:v>
                </c:pt>
                <c:pt idx="4">
                  <c:v>0.99622641509433962</c:v>
                </c:pt>
                <c:pt idx="5">
                  <c:v>0.99351491569390404</c:v>
                </c:pt>
                <c:pt idx="6">
                  <c:v>0.97886393659180981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AA-474B-89FF-393082A6E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9860864"/>
        <c:axId val="1089854144"/>
      </c:barChart>
      <c:catAx>
        <c:axId val="1089860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854144"/>
        <c:crosses val="autoZero"/>
        <c:auto val="1"/>
        <c:lblAlgn val="ctr"/>
        <c:lblOffset val="100"/>
        <c:noMultiLvlLbl val="0"/>
      </c:catAx>
      <c:valAx>
        <c:axId val="10898541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Completion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crossAx val="10898608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CapstoneTransactionData.xlsx]Completion Rate Analysis Pivot!PivotTable12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Completion Rate at Area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'Completion Rate Analysis Pivot'!$B$15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'Completion Rate Analysis Pivot'!$A$16:$A$68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'Completion Rate Analysis Pivot'!$B$16:$B$68</c:f>
              <c:numCache>
                <c:formatCode>0.00%</c:formatCode>
                <c:ptCount val="5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0.5</c:v>
                </c:pt>
                <c:pt idx="9">
                  <c:v>0.9925373134328358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0.99274047186932846</c:v>
                </c:pt>
                <c:pt idx="15">
                  <c:v>0.98076923076923073</c:v>
                </c:pt>
                <c:pt idx="16">
                  <c:v>1</c:v>
                </c:pt>
                <c:pt idx="17">
                  <c:v>0.97142857142857142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0.75</c:v>
                </c:pt>
                <c:pt idx="25">
                  <c:v>1</c:v>
                </c:pt>
                <c:pt idx="26">
                  <c:v>0.99694423223834994</c:v>
                </c:pt>
                <c:pt idx="27">
                  <c:v>0.9960401098550169</c:v>
                </c:pt>
                <c:pt idx="28">
                  <c:v>0.875</c:v>
                </c:pt>
                <c:pt idx="29">
                  <c:v>0.99594526102382164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0.99375000000000002</c:v>
                </c:pt>
                <c:pt idx="38">
                  <c:v>0.99420849420849422</c:v>
                </c:pt>
                <c:pt idx="39">
                  <c:v>1</c:v>
                </c:pt>
                <c:pt idx="40">
                  <c:v>1</c:v>
                </c:pt>
                <c:pt idx="41">
                  <c:v>0.98750000000000004</c:v>
                </c:pt>
                <c:pt idx="42">
                  <c:v>0.66666666666666663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0.8571428571428571</c:v>
                </c:pt>
                <c:pt idx="49">
                  <c:v>0</c:v>
                </c:pt>
                <c:pt idx="50">
                  <c:v>1</c:v>
                </c:pt>
                <c:pt idx="5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65-491F-A0D6-9156CC5304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5070224"/>
        <c:axId val="935070704"/>
      </c:lineChart>
      <c:catAx>
        <c:axId val="93507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5070704"/>
        <c:crosses val="autoZero"/>
        <c:auto val="1"/>
        <c:lblAlgn val="ctr"/>
        <c:lblOffset val="100"/>
        <c:noMultiLvlLbl val="0"/>
      </c:catAx>
      <c:valAx>
        <c:axId val="9350707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Completion</a:t>
                </a:r>
                <a:r>
                  <a:rPr lang="en-IN" baseline="0"/>
                  <a:t> Rate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crossAx val="935070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CapstoneTransactionData.xlsx]Completion Rate Analysis Pivot!PivotTable13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Completion Rate at Number of products ordered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radarChart>
        <c:radarStyle val="marker"/>
        <c:varyColors val="0"/>
        <c:ser>
          <c:idx val="0"/>
          <c:order val="0"/>
          <c:tx>
            <c:strRef>
              <c:f>'Completion Rate Analysis Pivot'!$M$4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'Completion Rate Analysis Pivot'!$L$5:$L$10</c:f>
              <c:strCache>
                <c:ptCount val="5"/>
                <c:pt idx="0">
                  <c:v>1-5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</c:strCache>
            </c:strRef>
          </c:cat>
          <c:val>
            <c:numRef>
              <c:f>'Completion Rate Analysis Pivot'!$M$5:$M$10</c:f>
              <c:numCache>
                <c:formatCode>0.00%</c:formatCode>
                <c:ptCount val="5"/>
                <c:pt idx="0">
                  <c:v>0.99517815768050599</c:v>
                </c:pt>
                <c:pt idx="1">
                  <c:v>0.9959175341906511</c:v>
                </c:pt>
                <c:pt idx="2">
                  <c:v>0.99728260869565222</c:v>
                </c:pt>
                <c:pt idx="3">
                  <c:v>0.99774774774774777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C1-42C1-A4F5-E480A18D7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5454031"/>
        <c:axId val="1705455471"/>
      </c:radarChart>
      <c:catAx>
        <c:axId val="1705454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455471"/>
        <c:crosses val="autoZero"/>
        <c:auto val="1"/>
        <c:lblAlgn val="ctr"/>
        <c:lblOffset val="100"/>
        <c:noMultiLvlLbl val="0"/>
      </c:catAx>
      <c:valAx>
        <c:axId val="1705455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454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CapstoneTransactionData.xlsx]Customer Analysis Pivot!PivotTable15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b="1" i="1">
                <a:solidFill>
                  <a:srgbClr val="FF0000"/>
                </a:solidFill>
              </a:rPr>
              <a:t>Completion Rate at Source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ndard"/>
        <c:varyColors val="0"/>
        <c:ser>
          <c:idx val="0"/>
          <c:order val="0"/>
          <c:tx>
            <c:strRef>
              <c:f>'Customer Analysis Pivot'!$B$4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Analysis Pivot'!$A$5:$A$10</c:f>
              <c:strCache>
                <c:ptCount val="6"/>
                <c:pt idx="0">
                  <c:v>Facebook</c:v>
                </c:pt>
                <c:pt idx="1">
                  <c:v>Google</c:v>
                </c:pt>
                <c:pt idx="2">
                  <c:v>Instagram</c:v>
                </c:pt>
                <c:pt idx="3">
                  <c:v>Offline Campaign</c:v>
                </c:pt>
                <c:pt idx="4">
                  <c:v>Organic</c:v>
                </c:pt>
                <c:pt idx="5">
                  <c:v>Snapchat</c:v>
                </c:pt>
              </c:strCache>
            </c:strRef>
          </c:cat>
          <c:val>
            <c:numRef>
              <c:f>'Customer Analysis Pivot'!$B$5:$B$10</c:f>
              <c:numCache>
                <c:formatCode>0.00%</c:formatCode>
                <c:ptCount val="6"/>
                <c:pt idx="0">
                  <c:v>0.99579831932773111</c:v>
                </c:pt>
                <c:pt idx="1">
                  <c:v>0.99551234106207931</c:v>
                </c:pt>
                <c:pt idx="2">
                  <c:v>0.99461206896551724</c:v>
                </c:pt>
                <c:pt idx="3">
                  <c:v>0.99440950384346616</c:v>
                </c:pt>
                <c:pt idx="4">
                  <c:v>0.99625748502994016</c:v>
                </c:pt>
                <c:pt idx="5">
                  <c:v>0.99565389174239427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C0-4A81-B88F-86E2F2E516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axId val="1705228511"/>
        <c:axId val="1705226111"/>
      </c:areaChart>
      <c:catAx>
        <c:axId val="17052285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226111"/>
        <c:crosses val="autoZero"/>
        <c:auto val="1"/>
        <c:lblAlgn val="ctr"/>
        <c:lblOffset val="100"/>
        <c:noMultiLvlLbl val="0"/>
      </c:catAx>
      <c:valAx>
        <c:axId val="1705226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2285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CapstoneTransactionData.xlsx]Customer Analysis Pivot!PivotTable21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Rating at Slot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radarChart>
        <c:radarStyle val="marker"/>
        <c:varyColors val="0"/>
        <c:ser>
          <c:idx val="0"/>
          <c:order val="0"/>
          <c:tx>
            <c:strRef>
              <c:f>'Customer Analysis Pivot'!$P$4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'Customer Analysis Pivot'!$O$5:$O$9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 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'Customer Analysis Pivot'!$P$5:$P$9</c:f>
              <c:numCache>
                <c:formatCode>0.0</c:formatCode>
                <c:ptCount val="5"/>
                <c:pt idx="0">
                  <c:v>3.6792707629979744</c:v>
                </c:pt>
                <c:pt idx="1">
                  <c:v>3.6670203735144313</c:v>
                </c:pt>
                <c:pt idx="2">
                  <c:v>3.3259911894273126</c:v>
                </c:pt>
                <c:pt idx="3">
                  <c:v>3.7036555947300056</c:v>
                </c:pt>
                <c:pt idx="4">
                  <c:v>3.584181224803225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3-4A94-88E0-2E6190F43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670880"/>
        <c:axId val="395675680"/>
      </c:radarChart>
      <c:catAx>
        <c:axId val="3956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675680"/>
        <c:crosses val="autoZero"/>
        <c:auto val="1"/>
        <c:lblAlgn val="ctr"/>
        <c:lblOffset val="100"/>
        <c:noMultiLvlLbl val="0"/>
      </c:catAx>
      <c:valAx>
        <c:axId val="39567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670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5DAF1-01DC-4E4E-B832-E38247901F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4BD014-8CE5-42E6-9007-B1F2D2717E30}">
      <dgm:prSet/>
      <dgm:spPr/>
      <dgm:t>
        <a:bodyPr/>
        <a:lstStyle/>
        <a:p>
          <a:r>
            <a:rPr lang="en-US"/>
            <a:t>1. Boost late-night orders with higher discounts.</a:t>
          </a:r>
        </a:p>
      </dgm:t>
    </dgm:pt>
    <dgm:pt modelId="{D628C7C9-7D74-436A-A965-AACC5AE5286B}" type="parTrans" cxnId="{EE622A47-5BB7-40BF-8969-5E1150D58CF4}">
      <dgm:prSet/>
      <dgm:spPr/>
      <dgm:t>
        <a:bodyPr/>
        <a:lstStyle/>
        <a:p>
          <a:endParaRPr lang="en-US"/>
        </a:p>
      </dgm:t>
    </dgm:pt>
    <dgm:pt modelId="{C29CECB1-BCA6-426B-931A-D875FED2FB61}" type="sibTrans" cxnId="{EE622A47-5BB7-40BF-8969-5E1150D58CF4}">
      <dgm:prSet/>
      <dgm:spPr/>
      <dgm:t>
        <a:bodyPr/>
        <a:lstStyle/>
        <a:p>
          <a:endParaRPr lang="en-US"/>
        </a:p>
      </dgm:t>
    </dgm:pt>
    <dgm:pt modelId="{5944350B-1854-407C-B5B4-53793CDB1F39}">
      <dgm:prSet/>
      <dgm:spPr/>
      <dgm:t>
        <a:bodyPr/>
        <a:lstStyle/>
        <a:p>
          <a:r>
            <a:rPr lang="en-US"/>
            <a:t>2. Optimize delivery charges by reducing late-night fees by 5%.</a:t>
          </a:r>
        </a:p>
      </dgm:t>
    </dgm:pt>
    <dgm:pt modelId="{3595C2DF-136F-422F-9B25-B585B13C5D81}" type="parTrans" cxnId="{E02D19A9-D7A8-4340-9C78-CDA0C9CE5C9D}">
      <dgm:prSet/>
      <dgm:spPr/>
      <dgm:t>
        <a:bodyPr/>
        <a:lstStyle/>
        <a:p>
          <a:endParaRPr lang="en-US"/>
        </a:p>
      </dgm:t>
    </dgm:pt>
    <dgm:pt modelId="{4918D48E-BF34-43BB-BC3E-D5FF55D5A1A6}" type="sibTrans" cxnId="{E02D19A9-D7A8-4340-9C78-CDA0C9CE5C9D}">
      <dgm:prSet/>
      <dgm:spPr/>
      <dgm:t>
        <a:bodyPr/>
        <a:lstStyle/>
        <a:p>
          <a:endParaRPr lang="en-US"/>
        </a:p>
      </dgm:t>
    </dgm:pt>
    <dgm:pt modelId="{98843E1E-D581-418B-92F3-E3A2F8911222}">
      <dgm:prSet/>
      <dgm:spPr/>
      <dgm:t>
        <a:bodyPr/>
        <a:lstStyle/>
        <a:p>
          <a:r>
            <a:rPr lang="en-US"/>
            <a:t>3. Focus on high-potential areas like HSR Layout.</a:t>
          </a:r>
        </a:p>
      </dgm:t>
    </dgm:pt>
    <dgm:pt modelId="{79212237-D00B-4FBF-B712-1B0E47D1F853}" type="parTrans" cxnId="{D0860034-9B28-4336-9837-8A2F036F7E82}">
      <dgm:prSet/>
      <dgm:spPr/>
      <dgm:t>
        <a:bodyPr/>
        <a:lstStyle/>
        <a:p>
          <a:endParaRPr lang="en-US"/>
        </a:p>
      </dgm:t>
    </dgm:pt>
    <dgm:pt modelId="{3F219947-FDF8-4CEA-9D99-53BB98F0F4B9}" type="sibTrans" cxnId="{D0860034-9B28-4336-9837-8A2F036F7E82}">
      <dgm:prSet/>
      <dgm:spPr/>
      <dgm:t>
        <a:bodyPr/>
        <a:lstStyle/>
        <a:p>
          <a:endParaRPr lang="en-US"/>
        </a:p>
      </dgm:t>
    </dgm:pt>
    <dgm:pt modelId="{70C99032-35A6-414D-9374-2AAA414B4B30}">
      <dgm:prSet/>
      <dgm:spPr/>
      <dgm:t>
        <a:bodyPr/>
        <a:lstStyle/>
        <a:p>
          <a:r>
            <a:rPr lang="en-US"/>
            <a:t>4. Expand services in low-activity areas like JP Nagar.</a:t>
          </a:r>
        </a:p>
      </dgm:t>
    </dgm:pt>
    <dgm:pt modelId="{7A8946AA-1351-4E9D-824A-E85D57ACCB63}" type="parTrans" cxnId="{F8CA8746-7CAE-49D1-BEAB-DDD621DCDD23}">
      <dgm:prSet/>
      <dgm:spPr/>
      <dgm:t>
        <a:bodyPr/>
        <a:lstStyle/>
        <a:p>
          <a:endParaRPr lang="en-US"/>
        </a:p>
      </dgm:t>
    </dgm:pt>
    <dgm:pt modelId="{177CA1B8-5A45-4FDA-8FCC-52AF1B3ECA38}" type="sibTrans" cxnId="{F8CA8746-7CAE-49D1-BEAB-DDD621DCDD23}">
      <dgm:prSet/>
      <dgm:spPr/>
      <dgm:t>
        <a:bodyPr/>
        <a:lstStyle/>
        <a:p>
          <a:endParaRPr lang="en-US"/>
        </a:p>
      </dgm:t>
    </dgm:pt>
    <dgm:pt modelId="{DCE15E33-24D4-4290-B77B-197992C5542C}">
      <dgm:prSet/>
      <dgm:spPr/>
      <dgm:t>
        <a:bodyPr/>
        <a:lstStyle/>
        <a:p>
          <a:r>
            <a:rPr lang="en-US"/>
            <a:t>5. Optimize discounts for underperforming regions and time slots.</a:t>
          </a:r>
        </a:p>
      </dgm:t>
    </dgm:pt>
    <dgm:pt modelId="{F0E8EB0F-ABEB-4C34-8551-4F07CD40AD65}" type="parTrans" cxnId="{69C7123D-8E2E-4C0E-99DA-EF6BD118E4E7}">
      <dgm:prSet/>
      <dgm:spPr/>
      <dgm:t>
        <a:bodyPr/>
        <a:lstStyle/>
        <a:p>
          <a:endParaRPr lang="en-US"/>
        </a:p>
      </dgm:t>
    </dgm:pt>
    <dgm:pt modelId="{58E9CF69-B7F3-463F-B016-F82C98975E5C}" type="sibTrans" cxnId="{69C7123D-8E2E-4C0E-99DA-EF6BD118E4E7}">
      <dgm:prSet/>
      <dgm:spPr/>
      <dgm:t>
        <a:bodyPr/>
        <a:lstStyle/>
        <a:p>
          <a:endParaRPr lang="en-US"/>
        </a:p>
      </dgm:t>
    </dgm:pt>
    <dgm:pt modelId="{1758C1FB-8F74-4811-8E23-3AB31BCCA362}" type="pres">
      <dgm:prSet presAssocID="{F455DAF1-01DC-4E4E-B832-E38247901F61}" presName="root" presStyleCnt="0">
        <dgm:presLayoutVars>
          <dgm:dir/>
          <dgm:resizeHandles val="exact"/>
        </dgm:presLayoutVars>
      </dgm:prSet>
      <dgm:spPr/>
    </dgm:pt>
    <dgm:pt modelId="{31E48C02-AB1C-4DD6-B1E9-51F66617BB20}" type="pres">
      <dgm:prSet presAssocID="{F24BD014-8CE5-42E6-9007-B1F2D2717E30}" presName="compNode" presStyleCnt="0"/>
      <dgm:spPr/>
    </dgm:pt>
    <dgm:pt modelId="{01AB1A61-BD6B-4F4C-82CA-DAD5EA89DF30}" type="pres">
      <dgm:prSet presAssocID="{F24BD014-8CE5-42E6-9007-B1F2D2717E30}" presName="bgRect" presStyleLbl="bgShp" presStyleIdx="0" presStyleCnt="5"/>
      <dgm:spPr/>
    </dgm:pt>
    <dgm:pt modelId="{49F58E25-6F09-4181-9A8E-920EE84AE65E}" type="pres">
      <dgm:prSet presAssocID="{F24BD014-8CE5-42E6-9007-B1F2D2717E3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D5FA3499-F03F-40CA-8CF8-EA481F8F62EA}" type="pres">
      <dgm:prSet presAssocID="{F24BD014-8CE5-42E6-9007-B1F2D2717E30}" presName="spaceRect" presStyleCnt="0"/>
      <dgm:spPr/>
    </dgm:pt>
    <dgm:pt modelId="{95BEA4CD-0345-4AC9-8BE6-812DEC441399}" type="pres">
      <dgm:prSet presAssocID="{F24BD014-8CE5-42E6-9007-B1F2D2717E30}" presName="parTx" presStyleLbl="revTx" presStyleIdx="0" presStyleCnt="5">
        <dgm:presLayoutVars>
          <dgm:chMax val="0"/>
          <dgm:chPref val="0"/>
        </dgm:presLayoutVars>
      </dgm:prSet>
      <dgm:spPr/>
    </dgm:pt>
    <dgm:pt modelId="{628DE8E8-F4B8-4799-BEBE-2B9E0ED99270}" type="pres">
      <dgm:prSet presAssocID="{C29CECB1-BCA6-426B-931A-D875FED2FB61}" presName="sibTrans" presStyleCnt="0"/>
      <dgm:spPr/>
    </dgm:pt>
    <dgm:pt modelId="{6F145CC0-9AF5-4375-B53B-FFB90D25ADAB}" type="pres">
      <dgm:prSet presAssocID="{5944350B-1854-407C-B5B4-53793CDB1F39}" presName="compNode" presStyleCnt="0"/>
      <dgm:spPr/>
    </dgm:pt>
    <dgm:pt modelId="{30265607-7AE5-49FA-B582-384B2CBBB155}" type="pres">
      <dgm:prSet presAssocID="{5944350B-1854-407C-B5B4-53793CDB1F39}" presName="bgRect" presStyleLbl="bgShp" presStyleIdx="1" presStyleCnt="5"/>
      <dgm:spPr/>
    </dgm:pt>
    <dgm:pt modelId="{553F2C89-03CB-400D-9F2A-620E53A8512F}" type="pres">
      <dgm:prSet presAssocID="{5944350B-1854-407C-B5B4-53793CDB1F3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27258B74-50D0-4FC1-8A4A-FDCC6ECDF893}" type="pres">
      <dgm:prSet presAssocID="{5944350B-1854-407C-B5B4-53793CDB1F39}" presName="spaceRect" presStyleCnt="0"/>
      <dgm:spPr/>
    </dgm:pt>
    <dgm:pt modelId="{719A23F4-3473-488D-9D23-FF92C6ED2BCF}" type="pres">
      <dgm:prSet presAssocID="{5944350B-1854-407C-B5B4-53793CDB1F39}" presName="parTx" presStyleLbl="revTx" presStyleIdx="1" presStyleCnt="5">
        <dgm:presLayoutVars>
          <dgm:chMax val="0"/>
          <dgm:chPref val="0"/>
        </dgm:presLayoutVars>
      </dgm:prSet>
      <dgm:spPr/>
    </dgm:pt>
    <dgm:pt modelId="{0011617A-A524-46EC-BA01-DCED488D7D6A}" type="pres">
      <dgm:prSet presAssocID="{4918D48E-BF34-43BB-BC3E-D5FF55D5A1A6}" presName="sibTrans" presStyleCnt="0"/>
      <dgm:spPr/>
    </dgm:pt>
    <dgm:pt modelId="{217520D8-52C0-4F1A-9DAB-FD1ABC475EAD}" type="pres">
      <dgm:prSet presAssocID="{98843E1E-D581-418B-92F3-E3A2F8911222}" presName="compNode" presStyleCnt="0"/>
      <dgm:spPr/>
    </dgm:pt>
    <dgm:pt modelId="{A01F1B2B-FD79-42EA-A694-6A0DAF4B7800}" type="pres">
      <dgm:prSet presAssocID="{98843E1E-D581-418B-92F3-E3A2F8911222}" presName="bgRect" presStyleLbl="bgShp" presStyleIdx="2" presStyleCnt="5"/>
      <dgm:spPr/>
    </dgm:pt>
    <dgm:pt modelId="{5396316A-24EA-4320-9239-2B8EC43E618B}" type="pres">
      <dgm:prSet presAssocID="{98843E1E-D581-418B-92F3-E3A2F891122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B069A764-4DBB-40CD-97E8-E5AE6DF09CD4}" type="pres">
      <dgm:prSet presAssocID="{98843E1E-D581-418B-92F3-E3A2F8911222}" presName="spaceRect" presStyleCnt="0"/>
      <dgm:spPr/>
    </dgm:pt>
    <dgm:pt modelId="{C32DE1BC-6084-4471-A454-9E1B31291B20}" type="pres">
      <dgm:prSet presAssocID="{98843E1E-D581-418B-92F3-E3A2F8911222}" presName="parTx" presStyleLbl="revTx" presStyleIdx="2" presStyleCnt="5">
        <dgm:presLayoutVars>
          <dgm:chMax val="0"/>
          <dgm:chPref val="0"/>
        </dgm:presLayoutVars>
      </dgm:prSet>
      <dgm:spPr/>
    </dgm:pt>
    <dgm:pt modelId="{380FCA04-8497-4351-B1E0-851D00897A5E}" type="pres">
      <dgm:prSet presAssocID="{3F219947-FDF8-4CEA-9D99-53BB98F0F4B9}" presName="sibTrans" presStyleCnt="0"/>
      <dgm:spPr/>
    </dgm:pt>
    <dgm:pt modelId="{F8745BB0-810B-4881-BAA8-C327E2BA779B}" type="pres">
      <dgm:prSet presAssocID="{70C99032-35A6-414D-9374-2AAA414B4B30}" presName="compNode" presStyleCnt="0"/>
      <dgm:spPr/>
    </dgm:pt>
    <dgm:pt modelId="{013CF663-CA6B-4182-A86F-45DB54EE43D3}" type="pres">
      <dgm:prSet presAssocID="{70C99032-35A6-414D-9374-2AAA414B4B30}" presName="bgRect" presStyleLbl="bgShp" presStyleIdx="3" presStyleCnt="5"/>
      <dgm:spPr/>
    </dgm:pt>
    <dgm:pt modelId="{76A0C787-01A6-4007-8A04-3AA628332DF5}" type="pres">
      <dgm:prSet presAssocID="{70C99032-35A6-414D-9374-2AAA414B4B3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23AA174A-22D8-4702-9119-2306028A3338}" type="pres">
      <dgm:prSet presAssocID="{70C99032-35A6-414D-9374-2AAA414B4B30}" presName="spaceRect" presStyleCnt="0"/>
      <dgm:spPr/>
    </dgm:pt>
    <dgm:pt modelId="{3B5A2696-DB0A-4DC9-A099-E381916DEE29}" type="pres">
      <dgm:prSet presAssocID="{70C99032-35A6-414D-9374-2AAA414B4B30}" presName="parTx" presStyleLbl="revTx" presStyleIdx="3" presStyleCnt="5">
        <dgm:presLayoutVars>
          <dgm:chMax val="0"/>
          <dgm:chPref val="0"/>
        </dgm:presLayoutVars>
      </dgm:prSet>
      <dgm:spPr/>
    </dgm:pt>
    <dgm:pt modelId="{CAAD90AC-355B-4101-96CB-CEA45339BC11}" type="pres">
      <dgm:prSet presAssocID="{177CA1B8-5A45-4FDA-8FCC-52AF1B3ECA38}" presName="sibTrans" presStyleCnt="0"/>
      <dgm:spPr/>
    </dgm:pt>
    <dgm:pt modelId="{42E9AA30-0E24-48B1-AA1C-20162D93BD61}" type="pres">
      <dgm:prSet presAssocID="{DCE15E33-24D4-4290-B77B-197992C5542C}" presName="compNode" presStyleCnt="0"/>
      <dgm:spPr/>
    </dgm:pt>
    <dgm:pt modelId="{C5C7863C-E83A-49E4-9FE5-BE3FDDC59905}" type="pres">
      <dgm:prSet presAssocID="{DCE15E33-24D4-4290-B77B-197992C5542C}" presName="bgRect" presStyleLbl="bgShp" presStyleIdx="4" presStyleCnt="5"/>
      <dgm:spPr/>
    </dgm:pt>
    <dgm:pt modelId="{AD89E89E-C6A2-44CA-BEE3-9F7BEEE279E5}" type="pres">
      <dgm:prSet presAssocID="{DCE15E33-24D4-4290-B77B-197992C5542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0868938-28D4-46A0-A191-D8E59C314B31}" type="pres">
      <dgm:prSet presAssocID="{DCE15E33-24D4-4290-B77B-197992C5542C}" presName="spaceRect" presStyleCnt="0"/>
      <dgm:spPr/>
    </dgm:pt>
    <dgm:pt modelId="{197A99C1-9925-4D5A-B772-56F7A0276750}" type="pres">
      <dgm:prSet presAssocID="{DCE15E33-24D4-4290-B77B-197992C5542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FD3CA01-85A3-4B32-AEAF-DBD2F1B2BF21}" type="presOf" srcId="{5944350B-1854-407C-B5B4-53793CDB1F39}" destId="{719A23F4-3473-488D-9D23-FF92C6ED2BCF}" srcOrd="0" destOrd="0" presId="urn:microsoft.com/office/officeart/2018/2/layout/IconVerticalSolidList"/>
    <dgm:cxn modelId="{D0860034-9B28-4336-9837-8A2F036F7E82}" srcId="{F455DAF1-01DC-4E4E-B832-E38247901F61}" destId="{98843E1E-D581-418B-92F3-E3A2F8911222}" srcOrd="2" destOrd="0" parTransId="{79212237-D00B-4FBF-B712-1B0E47D1F853}" sibTransId="{3F219947-FDF8-4CEA-9D99-53BB98F0F4B9}"/>
    <dgm:cxn modelId="{69C7123D-8E2E-4C0E-99DA-EF6BD118E4E7}" srcId="{F455DAF1-01DC-4E4E-B832-E38247901F61}" destId="{DCE15E33-24D4-4290-B77B-197992C5542C}" srcOrd="4" destOrd="0" parTransId="{F0E8EB0F-ABEB-4C34-8551-4F07CD40AD65}" sibTransId="{58E9CF69-B7F3-463F-B016-F82C98975E5C}"/>
    <dgm:cxn modelId="{31D47940-109C-4FC7-ABDC-66C323BF40E2}" type="presOf" srcId="{F24BD014-8CE5-42E6-9007-B1F2D2717E30}" destId="{95BEA4CD-0345-4AC9-8BE6-812DEC441399}" srcOrd="0" destOrd="0" presId="urn:microsoft.com/office/officeart/2018/2/layout/IconVerticalSolidList"/>
    <dgm:cxn modelId="{F8CA8746-7CAE-49D1-BEAB-DDD621DCDD23}" srcId="{F455DAF1-01DC-4E4E-B832-E38247901F61}" destId="{70C99032-35A6-414D-9374-2AAA414B4B30}" srcOrd="3" destOrd="0" parTransId="{7A8946AA-1351-4E9D-824A-E85D57ACCB63}" sibTransId="{177CA1B8-5A45-4FDA-8FCC-52AF1B3ECA38}"/>
    <dgm:cxn modelId="{EE622A47-5BB7-40BF-8969-5E1150D58CF4}" srcId="{F455DAF1-01DC-4E4E-B832-E38247901F61}" destId="{F24BD014-8CE5-42E6-9007-B1F2D2717E30}" srcOrd="0" destOrd="0" parTransId="{D628C7C9-7D74-436A-A965-AACC5AE5286B}" sibTransId="{C29CECB1-BCA6-426B-931A-D875FED2FB61}"/>
    <dgm:cxn modelId="{E02D19A9-D7A8-4340-9C78-CDA0C9CE5C9D}" srcId="{F455DAF1-01DC-4E4E-B832-E38247901F61}" destId="{5944350B-1854-407C-B5B4-53793CDB1F39}" srcOrd="1" destOrd="0" parTransId="{3595C2DF-136F-422F-9B25-B585B13C5D81}" sibTransId="{4918D48E-BF34-43BB-BC3E-D5FF55D5A1A6}"/>
    <dgm:cxn modelId="{8AE03ED7-8D5B-41A3-B42C-F68FCD18709F}" type="presOf" srcId="{F455DAF1-01DC-4E4E-B832-E38247901F61}" destId="{1758C1FB-8F74-4811-8E23-3AB31BCCA362}" srcOrd="0" destOrd="0" presId="urn:microsoft.com/office/officeart/2018/2/layout/IconVerticalSolidList"/>
    <dgm:cxn modelId="{805F20DE-AD21-4163-B2FE-5CDDD8023D1C}" type="presOf" srcId="{70C99032-35A6-414D-9374-2AAA414B4B30}" destId="{3B5A2696-DB0A-4DC9-A099-E381916DEE29}" srcOrd="0" destOrd="0" presId="urn:microsoft.com/office/officeart/2018/2/layout/IconVerticalSolidList"/>
    <dgm:cxn modelId="{F97BAEEF-DE9D-4DFD-B6FD-E697A33926E6}" type="presOf" srcId="{DCE15E33-24D4-4290-B77B-197992C5542C}" destId="{197A99C1-9925-4D5A-B772-56F7A0276750}" srcOrd="0" destOrd="0" presId="urn:microsoft.com/office/officeart/2018/2/layout/IconVerticalSolidList"/>
    <dgm:cxn modelId="{CB2A01F5-D50A-401B-BA2F-D01A381AF2AE}" type="presOf" srcId="{98843E1E-D581-418B-92F3-E3A2F8911222}" destId="{C32DE1BC-6084-4471-A454-9E1B31291B20}" srcOrd="0" destOrd="0" presId="urn:microsoft.com/office/officeart/2018/2/layout/IconVerticalSolidList"/>
    <dgm:cxn modelId="{42324238-718F-4653-BB5D-513A42E7AF84}" type="presParOf" srcId="{1758C1FB-8F74-4811-8E23-3AB31BCCA362}" destId="{31E48C02-AB1C-4DD6-B1E9-51F66617BB20}" srcOrd="0" destOrd="0" presId="urn:microsoft.com/office/officeart/2018/2/layout/IconVerticalSolidList"/>
    <dgm:cxn modelId="{57118E5F-7698-4DE4-B84A-029448FE15C9}" type="presParOf" srcId="{31E48C02-AB1C-4DD6-B1E9-51F66617BB20}" destId="{01AB1A61-BD6B-4F4C-82CA-DAD5EA89DF30}" srcOrd="0" destOrd="0" presId="urn:microsoft.com/office/officeart/2018/2/layout/IconVerticalSolidList"/>
    <dgm:cxn modelId="{22EDA475-4604-4EF7-AF4E-2C73C8BE2229}" type="presParOf" srcId="{31E48C02-AB1C-4DD6-B1E9-51F66617BB20}" destId="{49F58E25-6F09-4181-9A8E-920EE84AE65E}" srcOrd="1" destOrd="0" presId="urn:microsoft.com/office/officeart/2018/2/layout/IconVerticalSolidList"/>
    <dgm:cxn modelId="{B4499E3E-EAA7-4D2F-A203-3E9B4B4B4DB7}" type="presParOf" srcId="{31E48C02-AB1C-4DD6-B1E9-51F66617BB20}" destId="{D5FA3499-F03F-40CA-8CF8-EA481F8F62EA}" srcOrd="2" destOrd="0" presId="urn:microsoft.com/office/officeart/2018/2/layout/IconVerticalSolidList"/>
    <dgm:cxn modelId="{02A5D81A-80E1-4998-8C76-B75F6626B794}" type="presParOf" srcId="{31E48C02-AB1C-4DD6-B1E9-51F66617BB20}" destId="{95BEA4CD-0345-4AC9-8BE6-812DEC441399}" srcOrd="3" destOrd="0" presId="urn:microsoft.com/office/officeart/2018/2/layout/IconVerticalSolidList"/>
    <dgm:cxn modelId="{C739AF05-8AF1-4F66-83F2-EEEB738A17FE}" type="presParOf" srcId="{1758C1FB-8F74-4811-8E23-3AB31BCCA362}" destId="{628DE8E8-F4B8-4799-BEBE-2B9E0ED99270}" srcOrd="1" destOrd="0" presId="urn:microsoft.com/office/officeart/2018/2/layout/IconVerticalSolidList"/>
    <dgm:cxn modelId="{E3136767-BF23-48B2-B1FC-2576532F941C}" type="presParOf" srcId="{1758C1FB-8F74-4811-8E23-3AB31BCCA362}" destId="{6F145CC0-9AF5-4375-B53B-FFB90D25ADAB}" srcOrd="2" destOrd="0" presId="urn:microsoft.com/office/officeart/2018/2/layout/IconVerticalSolidList"/>
    <dgm:cxn modelId="{CAF67C3F-E9F7-450C-9615-B842A5BD63CD}" type="presParOf" srcId="{6F145CC0-9AF5-4375-B53B-FFB90D25ADAB}" destId="{30265607-7AE5-49FA-B582-384B2CBBB155}" srcOrd="0" destOrd="0" presId="urn:microsoft.com/office/officeart/2018/2/layout/IconVerticalSolidList"/>
    <dgm:cxn modelId="{E9D36DD5-B781-4160-9B3A-E715EF1311BD}" type="presParOf" srcId="{6F145CC0-9AF5-4375-B53B-FFB90D25ADAB}" destId="{553F2C89-03CB-400D-9F2A-620E53A8512F}" srcOrd="1" destOrd="0" presId="urn:microsoft.com/office/officeart/2018/2/layout/IconVerticalSolidList"/>
    <dgm:cxn modelId="{902233DC-51B4-43B6-97C6-9165D7F6C701}" type="presParOf" srcId="{6F145CC0-9AF5-4375-B53B-FFB90D25ADAB}" destId="{27258B74-50D0-4FC1-8A4A-FDCC6ECDF893}" srcOrd="2" destOrd="0" presId="urn:microsoft.com/office/officeart/2018/2/layout/IconVerticalSolidList"/>
    <dgm:cxn modelId="{4D8CCCBE-2DCA-41EC-8D80-EB42D74A53E3}" type="presParOf" srcId="{6F145CC0-9AF5-4375-B53B-FFB90D25ADAB}" destId="{719A23F4-3473-488D-9D23-FF92C6ED2BCF}" srcOrd="3" destOrd="0" presId="urn:microsoft.com/office/officeart/2018/2/layout/IconVerticalSolidList"/>
    <dgm:cxn modelId="{798D3AA5-6A47-429F-BB89-12554EB17F0A}" type="presParOf" srcId="{1758C1FB-8F74-4811-8E23-3AB31BCCA362}" destId="{0011617A-A524-46EC-BA01-DCED488D7D6A}" srcOrd="3" destOrd="0" presId="urn:microsoft.com/office/officeart/2018/2/layout/IconVerticalSolidList"/>
    <dgm:cxn modelId="{74AC44A6-A5EC-4086-BE23-11418813F7D1}" type="presParOf" srcId="{1758C1FB-8F74-4811-8E23-3AB31BCCA362}" destId="{217520D8-52C0-4F1A-9DAB-FD1ABC475EAD}" srcOrd="4" destOrd="0" presId="urn:microsoft.com/office/officeart/2018/2/layout/IconVerticalSolidList"/>
    <dgm:cxn modelId="{33FEADEB-8902-47A8-811F-CD8A4F92D83B}" type="presParOf" srcId="{217520D8-52C0-4F1A-9DAB-FD1ABC475EAD}" destId="{A01F1B2B-FD79-42EA-A694-6A0DAF4B7800}" srcOrd="0" destOrd="0" presId="urn:microsoft.com/office/officeart/2018/2/layout/IconVerticalSolidList"/>
    <dgm:cxn modelId="{2034DAF8-B62A-46F2-B6C1-513FA943FC22}" type="presParOf" srcId="{217520D8-52C0-4F1A-9DAB-FD1ABC475EAD}" destId="{5396316A-24EA-4320-9239-2B8EC43E618B}" srcOrd="1" destOrd="0" presId="urn:microsoft.com/office/officeart/2018/2/layout/IconVerticalSolidList"/>
    <dgm:cxn modelId="{E63FF1C1-68ED-41CE-81FC-3F5CF616AA2D}" type="presParOf" srcId="{217520D8-52C0-4F1A-9DAB-FD1ABC475EAD}" destId="{B069A764-4DBB-40CD-97E8-E5AE6DF09CD4}" srcOrd="2" destOrd="0" presId="urn:microsoft.com/office/officeart/2018/2/layout/IconVerticalSolidList"/>
    <dgm:cxn modelId="{70485984-DBBE-46DE-B8C9-C09806B18B0A}" type="presParOf" srcId="{217520D8-52C0-4F1A-9DAB-FD1ABC475EAD}" destId="{C32DE1BC-6084-4471-A454-9E1B31291B20}" srcOrd="3" destOrd="0" presId="urn:microsoft.com/office/officeart/2018/2/layout/IconVerticalSolidList"/>
    <dgm:cxn modelId="{5FA7C181-1BB2-4CBB-85AA-6C5248D55D06}" type="presParOf" srcId="{1758C1FB-8F74-4811-8E23-3AB31BCCA362}" destId="{380FCA04-8497-4351-B1E0-851D00897A5E}" srcOrd="5" destOrd="0" presId="urn:microsoft.com/office/officeart/2018/2/layout/IconVerticalSolidList"/>
    <dgm:cxn modelId="{9BD5B108-C87C-4AD4-97D2-2CA93AFCC382}" type="presParOf" srcId="{1758C1FB-8F74-4811-8E23-3AB31BCCA362}" destId="{F8745BB0-810B-4881-BAA8-C327E2BA779B}" srcOrd="6" destOrd="0" presId="urn:microsoft.com/office/officeart/2018/2/layout/IconVerticalSolidList"/>
    <dgm:cxn modelId="{76687CD1-57B1-443F-A921-417456AF8A79}" type="presParOf" srcId="{F8745BB0-810B-4881-BAA8-C327E2BA779B}" destId="{013CF663-CA6B-4182-A86F-45DB54EE43D3}" srcOrd="0" destOrd="0" presId="urn:microsoft.com/office/officeart/2018/2/layout/IconVerticalSolidList"/>
    <dgm:cxn modelId="{95D9CB37-3942-495C-A3D2-C345246BCA94}" type="presParOf" srcId="{F8745BB0-810B-4881-BAA8-C327E2BA779B}" destId="{76A0C787-01A6-4007-8A04-3AA628332DF5}" srcOrd="1" destOrd="0" presId="urn:microsoft.com/office/officeart/2018/2/layout/IconVerticalSolidList"/>
    <dgm:cxn modelId="{36E6EC66-7C9E-41DA-AB93-FE705A2C9E28}" type="presParOf" srcId="{F8745BB0-810B-4881-BAA8-C327E2BA779B}" destId="{23AA174A-22D8-4702-9119-2306028A3338}" srcOrd="2" destOrd="0" presId="urn:microsoft.com/office/officeart/2018/2/layout/IconVerticalSolidList"/>
    <dgm:cxn modelId="{D45A436A-45BD-49EE-9C29-19D174984335}" type="presParOf" srcId="{F8745BB0-810B-4881-BAA8-C327E2BA779B}" destId="{3B5A2696-DB0A-4DC9-A099-E381916DEE29}" srcOrd="3" destOrd="0" presId="urn:microsoft.com/office/officeart/2018/2/layout/IconVerticalSolidList"/>
    <dgm:cxn modelId="{5C5318A8-A063-41D2-8094-8A3B3EABD15E}" type="presParOf" srcId="{1758C1FB-8F74-4811-8E23-3AB31BCCA362}" destId="{CAAD90AC-355B-4101-96CB-CEA45339BC11}" srcOrd="7" destOrd="0" presId="urn:microsoft.com/office/officeart/2018/2/layout/IconVerticalSolidList"/>
    <dgm:cxn modelId="{FE673A42-637F-4114-A450-836C10DE042A}" type="presParOf" srcId="{1758C1FB-8F74-4811-8E23-3AB31BCCA362}" destId="{42E9AA30-0E24-48B1-AA1C-20162D93BD61}" srcOrd="8" destOrd="0" presId="urn:microsoft.com/office/officeart/2018/2/layout/IconVerticalSolidList"/>
    <dgm:cxn modelId="{03A04B45-25D5-4303-85C5-F980FBEE1525}" type="presParOf" srcId="{42E9AA30-0E24-48B1-AA1C-20162D93BD61}" destId="{C5C7863C-E83A-49E4-9FE5-BE3FDDC59905}" srcOrd="0" destOrd="0" presId="urn:microsoft.com/office/officeart/2018/2/layout/IconVerticalSolidList"/>
    <dgm:cxn modelId="{64604342-299B-4E6C-B0F5-440E19A31008}" type="presParOf" srcId="{42E9AA30-0E24-48B1-AA1C-20162D93BD61}" destId="{AD89E89E-C6A2-44CA-BEE3-9F7BEEE279E5}" srcOrd="1" destOrd="0" presId="urn:microsoft.com/office/officeart/2018/2/layout/IconVerticalSolidList"/>
    <dgm:cxn modelId="{7D0CC49A-B1DB-4DF8-BF75-927C2FC6E330}" type="presParOf" srcId="{42E9AA30-0E24-48B1-AA1C-20162D93BD61}" destId="{C0868938-28D4-46A0-A191-D8E59C314B31}" srcOrd="2" destOrd="0" presId="urn:microsoft.com/office/officeart/2018/2/layout/IconVerticalSolidList"/>
    <dgm:cxn modelId="{29CBA72E-34F2-4A00-B75F-B50AE0CAB3AF}" type="presParOf" srcId="{42E9AA30-0E24-48B1-AA1C-20162D93BD61}" destId="{197A99C1-9925-4D5A-B772-56F7A02767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EACC28-E8BB-4299-91A6-E15E1A06664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CC13DAA-79DD-4A7C-8747-EB196140E248}">
      <dgm:prSet/>
      <dgm:spPr/>
      <dgm:t>
        <a:bodyPr/>
        <a:lstStyle/>
        <a:p>
          <a:r>
            <a:rPr lang="en-US"/>
            <a:t>1. Monitor promotional campaigns for late-night orders.</a:t>
          </a:r>
        </a:p>
      </dgm:t>
    </dgm:pt>
    <dgm:pt modelId="{AE71CEB8-3ABB-418C-88E9-CC58FDB2755F}" type="parTrans" cxnId="{9C9D6726-7E23-4812-AF34-C4E43EB163AE}">
      <dgm:prSet/>
      <dgm:spPr/>
      <dgm:t>
        <a:bodyPr/>
        <a:lstStyle/>
        <a:p>
          <a:endParaRPr lang="en-US"/>
        </a:p>
      </dgm:t>
    </dgm:pt>
    <dgm:pt modelId="{F116DF44-3EAD-4A1B-AFCD-03643DD07989}" type="sibTrans" cxnId="{9C9D6726-7E23-4812-AF34-C4E43EB163A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C93BC0A-1D9F-4015-8381-F78C8D91E2C5}">
      <dgm:prSet/>
      <dgm:spPr/>
      <dgm:t>
        <a:bodyPr/>
        <a:lstStyle/>
        <a:p>
          <a:r>
            <a:rPr lang="en-US"/>
            <a:t>2. Analyze feedback after reducing late-night delivery charges.</a:t>
          </a:r>
        </a:p>
      </dgm:t>
    </dgm:pt>
    <dgm:pt modelId="{8EB89C1B-F3B3-437C-8085-C856F8F03C89}" type="parTrans" cxnId="{EECAD175-77D5-4238-A983-A1C185DB9658}">
      <dgm:prSet/>
      <dgm:spPr/>
      <dgm:t>
        <a:bodyPr/>
        <a:lstStyle/>
        <a:p>
          <a:endParaRPr lang="en-US"/>
        </a:p>
      </dgm:t>
    </dgm:pt>
    <dgm:pt modelId="{7BEE1327-1D20-4A4D-B42D-78E3AE9770F2}" type="sibTrans" cxnId="{EECAD175-77D5-4238-A983-A1C185DB965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B7D0F1C-AF27-4D15-9926-BC7893E92DA4}">
      <dgm:prSet/>
      <dgm:spPr/>
      <dgm:t>
        <a:bodyPr/>
        <a:lstStyle/>
        <a:p>
          <a:r>
            <a:rPr lang="en-US"/>
            <a:t>3. Study low-activity regions to identify barriers and opportunities.</a:t>
          </a:r>
        </a:p>
      </dgm:t>
    </dgm:pt>
    <dgm:pt modelId="{67BC80BB-D5E8-4264-9DDB-E300C62ED019}" type="parTrans" cxnId="{047F36C5-3A5C-41CF-83F5-837494565319}">
      <dgm:prSet/>
      <dgm:spPr/>
      <dgm:t>
        <a:bodyPr/>
        <a:lstStyle/>
        <a:p>
          <a:endParaRPr lang="en-US"/>
        </a:p>
      </dgm:t>
    </dgm:pt>
    <dgm:pt modelId="{524090B2-CA18-44EF-8AAC-01851593D8C8}" type="sibTrans" cxnId="{047F36C5-3A5C-41CF-83F5-83749456531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6888148-8C14-4F51-857C-1565A532B58E}" type="pres">
      <dgm:prSet presAssocID="{65EACC28-E8BB-4299-91A6-E15E1A066647}" presName="Name0" presStyleCnt="0">
        <dgm:presLayoutVars>
          <dgm:animLvl val="lvl"/>
          <dgm:resizeHandles val="exact"/>
        </dgm:presLayoutVars>
      </dgm:prSet>
      <dgm:spPr/>
    </dgm:pt>
    <dgm:pt modelId="{FC996889-CAF6-46B6-941C-B9F377CDD5EF}" type="pres">
      <dgm:prSet presAssocID="{FCC13DAA-79DD-4A7C-8747-EB196140E248}" presName="compositeNode" presStyleCnt="0">
        <dgm:presLayoutVars>
          <dgm:bulletEnabled val="1"/>
        </dgm:presLayoutVars>
      </dgm:prSet>
      <dgm:spPr/>
    </dgm:pt>
    <dgm:pt modelId="{8A7FAE78-B414-48A3-854A-BBF05AE23B03}" type="pres">
      <dgm:prSet presAssocID="{FCC13DAA-79DD-4A7C-8747-EB196140E248}" presName="bgRect" presStyleLbl="bgAccFollowNode1" presStyleIdx="0" presStyleCnt="3"/>
      <dgm:spPr/>
    </dgm:pt>
    <dgm:pt modelId="{E74F08F2-4C69-424B-B34A-768AD0A824D2}" type="pres">
      <dgm:prSet presAssocID="{F116DF44-3EAD-4A1B-AFCD-03643DD07989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E8B88E4D-6DC8-4167-829F-8AB4079C918A}" type="pres">
      <dgm:prSet presAssocID="{FCC13DAA-79DD-4A7C-8747-EB196140E248}" presName="bottomLine" presStyleLbl="alignNode1" presStyleIdx="1" presStyleCnt="6">
        <dgm:presLayoutVars/>
      </dgm:prSet>
      <dgm:spPr/>
    </dgm:pt>
    <dgm:pt modelId="{837C0FE0-8BD9-4BFD-8378-7A4F9D6B580D}" type="pres">
      <dgm:prSet presAssocID="{FCC13DAA-79DD-4A7C-8747-EB196140E248}" presName="nodeText" presStyleLbl="bgAccFollowNode1" presStyleIdx="0" presStyleCnt="3">
        <dgm:presLayoutVars>
          <dgm:bulletEnabled val="1"/>
        </dgm:presLayoutVars>
      </dgm:prSet>
      <dgm:spPr/>
    </dgm:pt>
    <dgm:pt modelId="{BED1FC60-3307-474E-8291-85DECCB90D2D}" type="pres">
      <dgm:prSet presAssocID="{F116DF44-3EAD-4A1B-AFCD-03643DD07989}" presName="sibTrans" presStyleCnt="0"/>
      <dgm:spPr/>
    </dgm:pt>
    <dgm:pt modelId="{ACCD8C26-7F58-472B-BF7C-7DCA673DD120}" type="pres">
      <dgm:prSet presAssocID="{0C93BC0A-1D9F-4015-8381-F78C8D91E2C5}" presName="compositeNode" presStyleCnt="0">
        <dgm:presLayoutVars>
          <dgm:bulletEnabled val="1"/>
        </dgm:presLayoutVars>
      </dgm:prSet>
      <dgm:spPr/>
    </dgm:pt>
    <dgm:pt modelId="{93AC8561-B962-4A7E-B823-92C30C4D6BDB}" type="pres">
      <dgm:prSet presAssocID="{0C93BC0A-1D9F-4015-8381-F78C8D91E2C5}" presName="bgRect" presStyleLbl="bgAccFollowNode1" presStyleIdx="1" presStyleCnt="3"/>
      <dgm:spPr/>
    </dgm:pt>
    <dgm:pt modelId="{E6A276B1-E376-4882-8D75-86E083E35923}" type="pres">
      <dgm:prSet presAssocID="{7BEE1327-1D20-4A4D-B42D-78E3AE9770F2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BD2590C-A85C-48CE-884F-D01F2A9C9734}" type="pres">
      <dgm:prSet presAssocID="{0C93BC0A-1D9F-4015-8381-F78C8D91E2C5}" presName="bottomLine" presStyleLbl="alignNode1" presStyleIdx="3" presStyleCnt="6">
        <dgm:presLayoutVars/>
      </dgm:prSet>
      <dgm:spPr/>
    </dgm:pt>
    <dgm:pt modelId="{8317C472-26B5-4C98-82FF-4CAC1178785E}" type="pres">
      <dgm:prSet presAssocID="{0C93BC0A-1D9F-4015-8381-F78C8D91E2C5}" presName="nodeText" presStyleLbl="bgAccFollowNode1" presStyleIdx="1" presStyleCnt="3">
        <dgm:presLayoutVars>
          <dgm:bulletEnabled val="1"/>
        </dgm:presLayoutVars>
      </dgm:prSet>
      <dgm:spPr/>
    </dgm:pt>
    <dgm:pt modelId="{44405857-8D0F-4DB6-BA3A-9D6B047B3C62}" type="pres">
      <dgm:prSet presAssocID="{7BEE1327-1D20-4A4D-B42D-78E3AE9770F2}" presName="sibTrans" presStyleCnt="0"/>
      <dgm:spPr/>
    </dgm:pt>
    <dgm:pt modelId="{6D5FAD03-5A45-45A3-A213-1995A68A0050}" type="pres">
      <dgm:prSet presAssocID="{EB7D0F1C-AF27-4D15-9926-BC7893E92DA4}" presName="compositeNode" presStyleCnt="0">
        <dgm:presLayoutVars>
          <dgm:bulletEnabled val="1"/>
        </dgm:presLayoutVars>
      </dgm:prSet>
      <dgm:spPr/>
    </dgm:pt>
    <dgm:pt modelId="{72B31C0A-1F8E-46AA-8A76-3E7B7994410A}" type="pres">
      <dgm:prSet presAssocID="{EB7D0F1C-AF27-4D15-9926-BC7893E92DA4}" presName="bgRect" presStyleLbl="bgAccFollowNode1" presStyleIdx="2" presStyleCnt="3"/>
      <dgm:spPr/>
    </dgm:pt>
    <dgm:pt modelId="{107AE210-C699-4F9F-A371-364C6DCB95FD}" type="pres">
      <dgm:prSet presAssocID="{524090B2-CA18-44EF-8AAC-01851593D8C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32C3908-1549-417A-910E-8866E364C427}" type="pres">
      <dgm:prSet presAssocID="{EB7D0F1C-AF27-4D15-9926-BC7893E92DA4}" presName="bottomLine" presStyleLbl="alignNode1" presStyleIdx="5" presStyleCnt="6">
        <dgm:presLayoutVars/>
      </dgm:prSet>
      <dgm:spPr/>
    </dgm:pt>
    <dgm:pt modelId="{47439667-A22E-484A-B87F-A4DAF652F8FC}" type="pres">
      <dgm:prSet presAssocID="{EB7D0F1C-AF27-4D15-9926-BC7893E92DA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9C9D6726-7E23-4812-AF34-C4E43EB163AE}" srcId="{65EACC28-E8BB-4299-91A6-E15E1A066647}" destId="{FCC13DAA-79DD-4A7C-8747-EB196140E248}" srcOrd="0" destOrd="0" parTransId="{AE71CEB8-3ABB-418C-88E9-CC58FDB2755F}" sibTransId="{F116DF44-3EAD-4A1B-AFCD-03643DD07989}"/>
    <dgm:cxn modelId="{0E219F64-5C3E-4862-A874-19E2FFE30066}" type="presOf" srcId="{7BEE1327-1D20-4A4D-B42D-78E3AE9770F2}" destId="{E6A276B1-E376-4882-8D75-86E083E35923}" srcOrd="0" destOrd="0" presId="urn:microsoft.com/office/officeart/2016/7/layout/BasicLinearProcessNumbered"/>
    <dgm:cxn modelId="{6FE0A96D-1F4B-480C-AF17-D564D04D1676}" type="presOf" srcId="{65EACC28-E8BB-4299-91A6-E15E1A066647}" destId="{86888148-8C14-4F51-857C-1565A532B58E}" srcOrd="0" destOrd="0" presId="urn:microsoft.com/office/officeart/2016/7/layout/BasicLinearProcessNumbered"/>
    <dgm:cxn modelId="{EECAD175-77D5-4238-A983-A1C185DB9658}" srcId="{65EACC28-E8BB-4299-91A6-E15E1A066647}" destId="{0C93BC0A-1D9F-4015-8381-F78C8D91E2C5}" srcOrd="1" destOrd="0" parTransId="{8EB89C1B-F3B3-437C-8085-C856F8F03C89}" sibTransId="{7BEE1327-1D20-4A4D-B42D-78E3AE9770F2}"/>
    <dgm:cxn modelId="{9CA5CA79-2FAE-46D9-A0F2-E24F2E531ABF}" type="presOf" srcId="{EB7D0F1C-AF27-4D15-9926-BC7893E92DA4}" destId="{72B31C0A-1F8E-46AA-8A76-3E7B7994410A}" srcOrd="0" destOrd="0" presId="urn:microsoft.com/office/officeart/2016/7/layout/BasicLinearProcessNumbered"/>
    <dgm:cxn modelId="{69A3F37B-5588-4FF3-930F-F1C4EF3814B0}" type="presOf" srcId="{0C93BC0A-1D9F-4015-8381-F78C8D91E2C5}" destId="{93AC8561-B962-4A7E-B823-92C30C4D6BDB}" srcOrd="0" destOrd="0" presId="urn:microsoft.com/office/officeart/2016/7/layout/BasicLinearProcessNumbered"/>
    <dgm:cxn modelId="{4DA9107F-6D29-4FAF-A75C-EFB9548B10B1}" type="presOf" srcId="{FCC13DAA-79DD-4A7C-8747-EB196140E248}" destId="{8A7FAE78-B414-48A3-854A-BBF05AE23B03}" srcOrd="0" destOrd="0" presId="urn:microsoft.com/office/officeart/2016/7/layout/BasicLinearProcessNumbered"/>
    <dgm:cxn modelId="{2ABAA3B2-6BAC-4D56-A008-DC004A4CBA74}" type="presOf" srcId="{F116DF44-3EAD-4A1B-AFCD-03643DD07989}" destId="{E74F08F2-4C69-424B-B34A-768AD0A824D2}" srcOrd="0" destOrd="0" presId="urn:microsoft.com/office/officeart/2016/7/layout/BasicLinearProcessNumbered"/>
    <dgm:cxn modelId="{FFE0D8B2-3BC3-478B-8C45-196BAD9F3032}" type="presOf" srcId="{0C93BC0A-1D9F-4015-8381-F78C8D91E2C5}" destId="{8317C472-26B5-4C98-82FF-4CAC1178785E}" srcOrd="1" destOrd="0" presId="urn:microsoft.com/office/officeart/2016/7/layout/BasicLinearProcessNumbered"/>
    <dgm:cxn modelId="{C9F78BC0-CDAC-4E18-8D6D-1BCED037E8E1}" type="presOf" srcId="{FCC13DAA-79DD-4A7C-8747-EB196140E248}" destId="{837C0FE0-8BD9-4BFD-8378-7A4F9D6B580D}" srcOrd="1" destOrd="0" presId="urn:microsoft.com/office/officeart/2016/7/layout/BasicLinearProcessNumbered"/>
    <dgm:cxn modelId="{047F36C5-3A5C-41CF-83F5-837494565319}" srcId="{65EACC28-E8BB-4299-91A6-E15E1A066647}" destId="{EB7D0F1C-AF27-4D15-9926-BC7893E92DA4}" srcOrd="2" destOrd="0" parTransId="{67BC80BB-D5E8-4264-9DDB-E300C62ED019}" sibTransId="{524090B2-CA18-44EF-8AAC-01851593D8C8}"/>
    <dgm:cxn modelId="{5B277AE7-88F8-4E16-9FB3-F6C335AAD391}" type="presOf" srcId="{524090B2-CA18-44EF-8AAC-01851593D8C8}" destId="{107AE210-C699-4F9F-A371-364C6DCB95FD}" srcOrd="0" destOrd="0" presId="urn:microsoft.com/office/officeart/2016/7/layout/BasicLinearProcessNumbered"/>
    <dgm:cxn modelId="{C5347DFD-9F35-4B5B-89FD-FD81F6463483}" type="presOf" srcId="{EB7D0F1C-AF27-4D15-9926-BC7893E92DA4}" destId="{47439667-A22E-484A-B87F-A4DAF652F8FC}" srcOrd="1" destOrd="0" presId="urn:microsoft.com/office/officeart/2016/7/layout/BasicLinearProcessNumbered"/>
    <dgm:cxn modelId="{EAC1AA62-B975-466B-A628-BD6C5F739004}" type="presParOf" srcId="{86888148-8C14-4F51-857C-1565A532B58E}" destId="{FC996889-CAF6-46B6-941C-B9F377CDD5EF}" srcOrd="0" destOrd="0" presId="urn:microsoft.com/office/officeart/2016/7/layout/BasicLinearProcessNumbered"/>
    <dgm:cxn modelId="{81994B7C-93F8-42BD-B16F-30BECB81563F}" type="presParOf" srcId="{FC996889-CAF6-46B6-941C-B9F377CDD5EF}" destId="{8A7FAE78-B414-48A3-854A-BBF05AE23B03}" srcOrd="0" destOrd="0" presId="urn:microsoft.com/office/officeart/2016/7/layout/BasicLinearProcessNumbered"/>
    <dgm:cxn modelId="{948D7DF5-AA0C-4ABC-8A95-03EF8925310B}" type="presParOf" srcId="{FC996889-CAF6-46B6-941C-B9F377CDD5EF}" destId="{E74F08F2-4C69-424B-B34A-768AD0A824D2}" srcOrd="1" destOrd="0" presId="urn:microsoft.com/office/officeart/2016/7/layout/BasicLinearProcessNumbered"/>
    <dgm:cxn modelId="{2A4F2B0A-31B3-48C8-9338-B2C8AE829E11}" type="presParOf" srcId="{FC996889-CAF6-46B6-941C-B9F377CDD5EF}" destId="{E8B88E4D-6DC8-4167-829F-8AB4079C918A}" srcOrd="2" destOrd="0" presId="urn:microsoft.com/office/officeart/2016/7/layout/BasicLinearProcessNumbered"/>
    <dgm:cxn modelId="{3831C145-6368-41D6-8444-B05B849F5666}" type="presParOf" srcId="{FC996889-CAF6-46B6-941C-B9F377CDD5EF}" destId="{837C0FE0-8BD9-4BFD-8378-7A4F9D6B580D}" srcOrd="3" destOrd="0" presId="urn:microsoft.com/office/officeart/2016/7/layout/BasicLinearProcessNumbered"/>
    <dgm:cxn modelId="{B348D22A-5608-43A9-97B2-0348461BFB1F}" type="presParOf" srcId="{86888148-8C14-4F51-857C-1565A532B58E}" destId="{BED1FC60-3307-474E-8291-85DECCB90D2D}" srcOrd="1" destOrd="0" presId="urn:microsoft.com/office/officeart/2016/7/layout/BasicLinearProcessNumbered"/>
    <dgm:cxn modelId="{C1169BF9-0BA7-495B-A96B-2D5E72E9C488}" type="presParOf" srcId="{86888148-8C14-4F51-857C-1565A532B58E}" destId="{ACCD8C26-7F58-472B-BF7C-7DCA673DD120}" srcOrd="2" destOrd="0" presId="urn:microsoft.com/office/officeart/2016/7/layout/BasicLinearProcessNumbered"/>
    <dgm:cxn modelId="{E3C98B6C-C9BB-47BB-A0A9-48BE44D1026F}" type="presParOf" srcId="{ACCD8C26-7F58-472B-BF7C-7DCA673DD120}" destId="{93AC8561-B962-4A7E-B823-92C30C4D6BDB}" srcOrd="0" destOrd="0" presId="urn:microsoft.com/office/officeart/2016/7/layout/BasicLinearProcessNumbered"/>
    <dgm:cxn modelId="{14CDB8A5-2D47-42AF-917A-4C7BFBA83CCD}" type="presParOf" srcId="{ACCD8C26-7F58-472B-BF7C-7DCA673DD120}" destId="{E6A276B1-E376-4882-8D75-86E083E35923}" srcOrd="1" destOrd="0" presId="urn:microsoft.com/office/officeart/2016/7/layout/BasicLinearProcessNumbered"/>
    <dgm:cxn modelId="{481073B5-C7AD-43C7-AF94-D53A46B94B44}" type="presParOf" srcId="{ACCD8C26-7F58-472B-BF7C-7DCA673DD120}" destId="{DBD2590C-A85C-48CE-884F-D01F2A9C9734}" srcOrd="2" destOrd="0" presId="urn:microsoft.com/office/officeart/2016/7/layout/BasicLinearProcessNumbered"/>
    <dgm:cxn modelId="{14B46A6E-B19C-4216-9369-517888DD2019}" type="presParOf" srcId="{ACCD8C26-7F58-472B-BF7C-7DCA673DD120}" destId="{8317C472-26B5-4C98-82FF-4CAC1178785E}" srcOrd="3" destOrd="0" presId="urn:microsoft.com/office/officeart/2016/7/layout/BasicLinearProcessNumbered"/>
    <dgm:cxn modelId="{CBB14CEF-1E8F-4A36-97E3-C77E7D6647C9}" type="presParOf" srcId="{86888148-8C14-4F51-857C-1565A532B58E}" destId="{44405857-8D0F-4DB6-BA3A-9D6B047B3C62}" srcOrd="3" destOrd="0" presId="urn:microsoft.com/office/officeart/2016/7/layout/BasicLinearProcessNumbered"/>
    <dgm:cxn modelId="{843A3756-29F9-4B8E-B048-091CAF4039BD}" type="presParOf" srcId="{86888148-8C14-4F51-857C-1565A532B58E}" destId="{6D5FAD03-5A45-45A3-A213-1995A68A0050}" srcOrd="4" destOrd="0" presId="urn:microsoft.com/office/officeart/2016/7/layout/BasicLinearProcessNumbered"/>
    <dgm:cxn modelId="{B176F8AA-E1C2-4D67-8834-02CA7FA50996}" type="presParOf" srcId="{6D5FAD03-5A45-45A3-A213-1995A68A0050}" destId="{72B31C0A-1F8E-46AA-8A76-3E7B7994410A}" srcOrd="0" destOrd="0" presId="urn:microsoft.com/office/officeart/2016/7/layout/BasicLinearProcessNumbered"/>
    <dgm:cxn modelId="{1A134976-112B-4731-B5EA-7172A7B3840A}" type="presParOf" srcId="{6D5FAD03-5A45-45A3-A213-1995A68A0050}" destId="{107AE210-C699-4F9F-A371-364C6DCB95FD}" srcOrd="1" destOrd="0" presId="urn:microsoft.com/office/officeart/2016/7/layout/BasicLinearProcessNumbered"/>
    <dgm:cxn modelId="{8F240F96-617F-450B-9254-239040EAD1CC}" type="presParOf" srcId="{6D5FAD03-5A45-45A3-A213-1995A68A0050}" destId="{832C3908-1549-417A-910E-8866E364C427}" srcOrd="2" destOrd="0" presId="urn:microsoft.com/office/officeart/2016/7/layout/BasicLinearProcessNumbered"/>
    <dgm:cxn modelId="{B042DC66-C611-45D1-AA0C-6F22664761C3}" type="presParOf" srcId="{6D5FAD03-5A45-45A3-A213-1995A68A0050}" destId="{47439667-A22E-484A-B87F-A4DAF652F8F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8722B3-8B81-4A92-9990-2D9670ABE5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154B61-3D31-4B27-8BE1-69EC3E56F871}">
      <dgm:prSet/>
      <dgm:spPr/>
      <dgm:t>
        <a:bodyPr/>
        <a:lstStyle/>
        <a:p>
          <a:r>
            <a:rPr lang="en-IN"/>
            <a:t>Investigate Late Night and Friday, Saturday performance.</a:t>
          </a:r>
          <a:endParaRPr lang="en-US"/>
        </a:p>
      </dgm:t>
    </dgm:pt>
    <dgm:pt modelId="{3501C462-4D12-4BEC-AF5E-C0FE9E2631E6}" type="parTrans" cxnId="{8F882081-BD9F-47DA-9AE9-796877DC65E9}">
      <dgm:prSet/>
      <dgm:spPr/>
      <dgm:t>
        <a:bodyPr/>
        <a:lstStyle/>
        <a:p>
          <a:endParaRPr lang="en-US"/>
        </a:p>
      </dgm:t>
    </dgm:pt>
    <dgm:pt modelId="{D918A674-3D3C-4E92-AD1E-466C23C0F220}" type="sibTrans" cxnId="{8F882081-BD9F-47DA-9AE9-796877DC65E9}">
      <dgm:prSet/>
      <dgm:spPr/>
      <dgm:t>
        <a:bodyPr/>
        <a:lstStyle/>
        <a:p>
          <a:endParaRPr lang="en-US"/>
        </a:p>
      </dgm:t>
    </dgm:pt>
    <dgm:pt modelId="{0B96EC25-C086-4E0C-B092-E5C5500A85FF}">
      <dgm:prSet/>
      <dgm:spPr/>
      <dgm:t>
        <a:bodyPr/>
        <a:lstStyle/>
        <a:p>
          <a:r>
            <a:rPr lang="en-IN"/>
            <a:t>Optimize drop area performance in Indiranagar and Vivek Nagar.</a:t>
          </a:r>
          <a:endParaRPr lang="en-US"/>
        </a:p>
      </dgm:t>
    </dgm:pt>
    <dgm:pt modelId="{36206702-BEA7-47ED-B65D-BEFFB086C380}" type="parTrans" cxnId="{EE61E7B9-A7F5-4778-9790-30E75D5C64B7}">
      <dgm:prSet/>
      <dgm:spPr/>
      <dgm:t>
        <a:bodyPr/>
        <a:lstStyle/>
        <a:p>
          <a:endParaRPr lang="en-US"/>
        </a:p>
      </dgm:t>
    </dgm:pt>
    <dgm:pt modelId="{45F068FC-BA0D-4CB3-BBCA-302D2203A5AD}" type="sibTrans" cxnId="{EE61E7B9-A7F5-4778-9790-30E75D5C64B7}">
      <dgm:prSet/>
      <dgm:spPr/>
      <dgm:t>
        <a:bodyPr/>
        <a:lstStyle/>
        <a:p>
          <a:endParaRPr lang="en-US"/>
        </a:p>
      </dgm:t>
    </dgm:pt>
    <dgm:pt modelId="{D53EE840-FE75-4DB7-A126-CF4CDECB8D27}">
      <dgm:prSet/>
      <dgm:spPr/>
      <dgm:t>
        <a:bodyPr/>
        <a:lstStyle/>
        <a:p>
          <a:r>
            <a:rPr lang="en-IN"/>
            <a:t>Refine order fulfilment processes.</a:t>
          </a:r>
          <a:endParaRPr lang="en-US"/>
        </a:p>
      </dgm:t>
    </dgm:pt>
    <dgm:pt modelId="{0A8E4260-90E8-4BCF-AD1D-78CF6220B217}" type="parTrans" cxnId="{1083EF5E-90FD-4F18-A73B-9557A01821D2}">
      <dgm:prSet/>
      <dgm:spPr/>
      <dgm:t>
        <a:bodyPr/>
        <a:lstStyle/>
        <a:p>
          <a:endParaRPr lang="en-US"/>
        </a:p>
      </dgm:t>
    </dgm:pt>
    <dgm:pt modelId="{3D951EE3-3F68-4A97-AF49-FE8E34950951}" type="sibTrans" cxnId="{1083EF5E-90FD-4F18-A73B-9557A01821D2}">
      <dgm:prSet/>
      <dgm:spPr/>
      <dgm:t>
        <a:bodyPr/>
        <a:lstStyle/>
        <a:p>
          <a:endParaRPr lang="en-US"/>
        </a:p>
      </dgm:t>
    </dgm:pt>
    <dgm:pt modelId="{12CEEDA9-C431-4251-940B-880D24031ECE}">
      <dgm:prSet/>
      <dgm:spPr/>
      <dgm:t>
        <a:bodyPr/>
        <a:lstStyle/>
        <a:p>
          <a:r>
            <a:rPr lang="en-IN"/>
            <a:t>Enhance delivery partner training and incentives.</a:t>
          </a:r>
          <a:endParaRPr lang="en-US"/>
        </a:p>
      </dgm:t>
    </dgm:pt>
    <dgm:pt modelId="{BA07A478-9DCD-46D6-961A-865ABF820E0D}" type="parTrans" cxnId="{4BFD8CF0-5234-4721-8F1F-D56265462B2F}">
      <dgm:prSet/>
      <dgm:spPr/>
      <dgm:t>
        <a:bodyPr/>
        <a:lstStyle/>
        <a:p>
          <a:endParaRPr lang="en-US"/>
        </a:p>
      </dgm:t>
    </dgm:pt>
    <dgm:pt modelId="{3BC3F6EF-0AD7-4CFA-8561-AC47320EEEE7}" type="sibTrans" cxnId="{4BFD8CF0-5234-4721-8F1F-D56265462B2F}">
      <dgm:prSet/>
      <dgm:spPr/>
      <dgm:t>
        <a:bodyPr/>
        <a:lstStyle/>
        <a:p>
          <a:endParaRPr lang="en-US"/>
        </a:p>
      </dgm:t>
    </dgm:pt>
    <dgm:pt modelId="{36603023-F685-42C1-B767-B2F88DE29DF1}">
      <dgm:prSet/>
      <dgm:spPr/>
      <dgm:t>
        <a:bodyPr/>
        <a:lstStyle/>
        <a:p>
          <a:r>
            <a:rPr lang="en-IN"/>
            <a:t>Leverage data analytics and customer feedback for improvements.</a:t>
          </a:r>
          <a:endParaRPr lang="en-US"/>
        </a:p>
      </dgm:t>
    </dgm:pt>
    <dgm:pt modelId="{2FE5CD51-0C58-4019-8698-90A4507F14E9}" type="parTrans" cxnId="{18B7B855-7DB0-4A05-B2FE-7B1E40F20F7B}">
      <dgm:prSet/>
      <dgm:spPr/>
      <dgm:t>
        <a:bodyPr/>
        <a:lstStyle/>
        <a:p>
          <a:endParaRPr lang="en-US"/>
        </a:p>
      </dgm:t>
    </dgm:pt>
    <dgm:pt modelId="{02289240-79DB-4678-B7A3-CC09E696ECB7}" type="sibTrans" cxnId="{18B7B855-7DB0-4A05-B2FE-7B1E40F20F7B}">
      <dgm:prSet/>
      <dgm:spPr/>
      <dgm:t>
        <a:bodyPr/>
        <a:lstStyle/>
        <a:p>
          <a:endParaRPr lang="en-US"/>
        </a:p>
      </dgm:t>
    </dgm:pt>
    <dgm:pt modelId="{59BE29CC-FCC6-4D88-8E8D-84A8B067CEED}" type="pres">
      <dgm:prSet presAssocID="{928722B3-8B81-4A92-9990-2D9670ABE583}" presName="root" presStyleCnt="0">
        <dgm:presLayoutVars>
          <dgm:dir/>
          <dgm:resizeHandles val="exact"/>
        </dgm:presLayoutVars>
      </dgm:prSet>
      <dgm:spPr/>
    </dgm:pt>
    <dgm:pt modelId="{787F386B-2AC6-4425-871E-6F7A1B78B66D}" type="pres">
      <dgm:prSet presAssocID="{0A154B61-3D31-4B27-8BE1-69EC3E56F871}" presName="compNode" presStyleCnt="0"/>
      <dgm:spPr/>
    </dgm:pt>
    <dgm:pt modelId="{EFF60926-25CB-43BC-87AD-8F65E2EAAC0C}" type="pres">
      <dgm:prSet presAssocID="{0A154B61-3D31-4B27-8BE1-69EC3E56F871}" presName="bgRect" presStyleLbl="bgShp" presStyleIdx="0" presStyleCnt="5"/>
      <dgm:spPr/>
    </dgm:pt>
    <dgm:pt modelId="{7CFD1783-8D57-4D0A-A707-D33BF89783DF}" type="pres">
      <dgm:prSet presAssocID="{0A154B61-3D31-4B27-8BE1-69EC3E56F87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EC00B11B-91DE-4AB8-A177-91D8417C6E49}" type="pres">
      <dgm:prSet presAssocID="{0A154B61-3D31-4B27-8BE1-69EC3E56F871}" presName="spaceRect" presStyleCnt="0"/>
      <dgm:spPr/>
    </dgm:pt>
    <dgm:pt modelId="{A9621AF4-01BF-4A58-B6EE-30728384178B}" type="pres">
      <dgm:prSet presAssocID="{0A154B61-3D31-4B27-8BE1-69EC3E56F871}" presName="parTx" presStyleLbl="revTx" presStyleIdx="0" presStyleCnt="5">
        <dgm:presLayoutVars>
          <dgm:chMax val="0"/>
          <dgm:chPref val="0"/>
        </dgm:presLayoutVars>
      </dgm:prSet>
      <dgm:spPr/>
    </dgm:pt>
    <dgm:pt modelId="{1C1FE92D-3116-422D-934A-A45D1ABBFB6E}" type="pres">
      <dgm:prSet presAssocID="{D918A674-3D3C-4E92-AD1E-466C23C0F220}" presName="sibTrans" presStyleCnt="0"/>
      <dgm:spPr/>
    </dgm:pt>
    <dgm:pt modelId="{A7921BDA-CD91-4DA9-9F4D-4D03F202C66F}" type="pres">
      <dgm:prSet presAssocID="{0B96EC25-C086-4E0C-B092-E5C5500A85FF}" presName="compNode" presStyleCnt="0"/>
      <dgm:spPr/>
    </dgm:pt>
    <dgm:pt modelId="{DDA58F7B-552A-4A4F-A83A-9B33A83ED0A8}" type="pres">
      <dgm:prSet presAssocID="{0B96EC25-C086-4E0C-B092-E5C5500A85FF}" presName="bgRect" presStyleLbl="bgShp" presStyleIdx="1" presStyleCnt="5"/>
      <dgm:spPr/>
    </dgm:pt>
    <dgm:pt modelId="{E0E84242-8C25-43F8-B21F-0E8A28A3F4D8}" type="pres">
      <dgm:prSet presAssocID="{0B96EC25-C086-4E0C-B092-E5C5500A85F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F5BCEDFB-23BB-4353-A568-E875533E1D8D}" type="pres">
      <dgm:prSet presAssocID="{0B96EC25-C086-4E0C-B092-E5C5500A85FF}" presName="spaceRect" presStyleCnt="0"/>
      <dgm:spPr/>
    </dgm:pt>
    <dgm:pt modelId="{1C3DDDC8-6C1E-49D4-A7AF-3601F7CF5C8B}" type="pres">
      <dgm:prSet presAssocID="{0B96EC25-C086-4E0C-B092-E5C5500A85FF}" presName="parTx" presStyleLbl="revTx" presStyleIdx="1" presStyleCnt="5">
        <dgm:presLayoutVars>
          <dgm:chMax val="0"/>
          <dgm:chPref val="0"/>
        </dgm:presLayoutVars>
      </dgm:prSet>
      <dgm:spPr/>
    </dgm:pt>
    <dgm:pt modelId="{18A6DF4E-26C0-41EC-902E-A8C36A1D4AB6}" type="pres">
      <dgm:prSet presAssocID="{45F068FC-BA0D-4CB3-BBCA-302D2203A5AD}" presName="sibTrans" presStyleCnt="0"/>
      <dgm:spPr/>
    </dgm:pt>
    <dgm:pt modelId="{ABEAE9F5-5C9B-4FE7-A853-FEE3972FB3BB}" type="pres">
      <dgm:prSet presAssocID="{D53EE840-FE75-4DB7-A126-CF4CDECB8D27}" presName="compNode" presStyleCnt="0"/>
      <dgm:spPr/>
    </dgm:pt>
    <dgm:pt modelId="{46FC18FF-884A-47F9-9225-2B2E83091A02}" type="pres">
      <dgm:prSet presAssocID="{D53EE840-FE75-4DB7-A126-CF4CDECB8D27}" presName="bgRect" presStyleLbl="bgShp" presStyleIdx="2" presStyleCnt="5"/>
      <dgm:spPr/>
    </dgm:pt>
    <dgm:pt modelId="{07244182-1AC0-4ADC-8660-A73D93D37D2F}" type="pres">
      <dgm:prSet presAssocID="{D53EE840-FE75-4DB7-A126-CF4CDECB8D2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08DB01FB-0752-4C25-BC4E-488E7DD0ACA0}" type="pres">
      <dgm:prSet presAssocID="{D53EE840-FE75-4DB7-A126-CF4CDECB8D27}" presName="spaceRect" presStyleCnt="0"/>
      <dgm:spPr/>
    </dgm:pt>
    <dgm:pt modelId="{7A80E4A9-FCA6-41A3-ABCB-9EF3F0AD7CA1}" type="pres">
      <dgm:prSet presAssocID="{D53EE840-FE75-4DB7-A126-CF4CDECB8D27}" presName="parTx" presStyleLbl="revTx" presStyleIdx="2" presStyleCnt="5">
        <dgm:presLayoutVars>
          <dgm:chMax val="0"/>
          <dgm:chPref val="0"/>
        </dgm:presLayoutVars>
      </dgm:prSet>
      <dgm:spPr/>
    </dgm:pt>
    <dgm:pt modelId="{9A15A84E-EBCB-4AEA-BFAD-ABD5F9B65411}" type="pres">
      <dgm:prSet presAssocID="{3D951EE3-3F68-4A97-AF49-FE8E34950951}" presName="sibTrans" presStyleCnt="0"/>
      <dgm:spPr/>
    </dgm:pt>
    <dgm:pt modelId="{7CF8B0C8-42BF-4496-AE55-FEB0899601FF}" type="pres">
      <dgm:prSet presAssocID="{12CEEDA9-C431-4251-940B-880D24031ECE}" presName="compNode" presStyleCnt="0"/>
      <dgm:spPr/>
    </dgm:pt>
    <dgm:pt modelId="{83617E55-B5D8-4161-BEDF-13DAB6D0713D}" type="pres">
      <dgm:prSet presAssocID="{12CEEDA9-C431-4251-940B-880D24031ECE}" presName="bgRect" presStyleLbl="bgShp" presStyleIdx="3" presStyleCnt="5"/>
      <dgm:spPr/>
    </dgm:pt>
    <dgm:pt modelId="{A8E7A82E-C314-4E10-8C0C-660261D79018}" type="pres">
      <dgm:prSet presAssocID="{12CEEDA9-C431-4251-940B-880D24031E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CAE2EF1D-6B16-4A72-BFB3-D41A8D2C8677}" type="pres">
      <dgm:prSet presAssocID="{12CEEDA9-C431-4251-940B-880D24031ECE}" presName="spaceRect" presStyleCnt="0"/>
      <dgm:spPr/>
    </dgm:pt>
    <dgm:pt modelId="{0B87A766-4D77-43A1-8D9E-D24CB32BED98}" type="pres">
      <dgm:prSet presAssocID="{12CEEDA9-C431-4251-940B-880D24031ECE}" presName="parTx" presStyleLbl="revTx" presStyleIdx="3" presStyleCnt="5">
        <dgm:presLayoutVars>
          <dgm:chMax val="0"/>
          <dgm:chPref val="0"/>
        </dgm:presLayoutVars>
      </dgm:prSet>
      <dgm:spPr/>
    </dgm:pt>
    <dgm:pt modelId="{8CFA2012-ADA1-4CE1-B9E2-D6B307C7A7A7}" type="pres">
      <dgm:prSet presAssocID="{3BC3F6EF-0AD7-4CFA-8561-AC47320EEEE7}" presName="sibTrans" presStyleCnt="0"/>
      <dgm:spPr/>
    </dgm:pt>
    <dgm:pt modelId="{BD8094CA-EF30-47FD-A87F-D5BF0DB8E110}" type="pres">
      <dgm:prSet presAssocID="{36603023-F685-42C1-B767-B2F88DE29DF1}" presName="compNode" presStyleCnt="0"/>
      <dgm:spPr/>
    </dgm:pt>
    <dgm:pt modelId="{48804B9A-C0FA-43BC-BD98-0EA6B2A3E5BF}" type="pres">
      <dgm:prSet presAssocID="{36603023-F685-42C1-B767-B2F88DE29DF1}" presName="bgRect" presStyleLbl="bgShp" presStyleIdx="4" presStyleCnt="5"/>
      <dgm:spPr/>
    </dgm:pt>
    <dgm:pt modelId="{B92DA584-397C-40D0-BD4E-F71DB0924454}" type="pres">
      <dgm:prSet presAssocID="{36603023-F685-42C1-B767-B2F88DE29DF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93003C8-5859-4BEB-84E5-DDE15175C0B9}" type="pres">
      <dgm:prSet presAssocID="{36603023-F685-42C1-B767-B2F88DE29DF1}" presName="spaceRect" presStyleCnt="0"/>
      <dgm:spPr/>
    </dgm:pt>
    <dgm:pt modelId="{FF890862-E592-46C1-9157-1709FBF1D800}" type="pres">
      <dgm:prSet presAssocID="{36603023-F685-42C1-B767-B2F88DE29DF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083EF5E-90FD-4F18-A73B-9557A01821D2}" srcId="{928722B3-8B81-4A92-9990-2D9670ABE583}" destId="{D53EE840-FE75-4DB7-A126-CF4CDECB8D27}" srcOrd="2" destOrd="0" parTransId="{0A8E4260-90E8-4BCF-AD1D-78CF6220B217}" sibTransId="{3D951EE3-3F68-4A97-AF49-FE8E34950951}"/>
    <dgm:cxn modelId="{3E71C565-9281-48DF-9E7C-1370CAA1772C}" type="presOf" srcId="{0A154B61-3D31-4B27-8BE1-69EC3E56F871}" destId="{A9621AF4-01BF-4A58-B6EE-30728384178B}" srcOrd="0" destOrd="0" presId="urn:microsoft.com/office/officeart/2018/2/layout/IconVerticalSolidList"/>
    <dgm:cxn modelId="{82E70550-8334-4D80-AC6C-250135EED741}" type="presOf" srcId="{36603023-F685-42C1-B767-B2F88DE29DF1}" destId="{FF890862-E592-46C1-9157-1709FBF1D800}" srcOrd="0" destOrd="0" presId="urn:microsoft.com/office/officeart/2018/2/layout/IconVerticalSolidList"/>
    <dgm:cxn modelId="{62B2BB53-940F-4A60-ADD5-547DD4C7F354}" type="presOf" srcId="{D53EE840-FE75-4DB7-A126-CF4CDECB8D27}" destId="{7A80E4A9-FCA6-41A3-ABCB-9EF3F0AD7CA1}" srcOrd="0" destOrd="0" presId="urn:microsoft.com/office/officeart/2018/2/layout/IconVerticalSolidList"/>
    <dgm:cxn modelId="{DB2BA974-B707-49D9-9E08-8DF72BCB54EC}" type="presOf" srcId="{928722B3-8B81-4A92-9990-2D9670ABE583}" destId="{59BE29CC-FCC6-4D88-8E8D-84A8B067CEED}" srcOrd="0" destOrd="0" presId="urn:microsoft.com/office/officeart/2018/2/layout/IconVerticalSolidList"/>
    <dgm:cxn modelId="{18B7B855-7DB0-4A05-B2FE-7B1E40F20F7B}" srcId="{928722B3-8B81-4A92-9990-2D9670ABE583}" destId="{36603023-F685-42C1-B767-B2F88DE29DF1}" srcOrd="4" destOrd="0" parTransId="{2FE5CD51-0C58-4019-8698-90A4507F14E9}" sibTransId="{02289240-79DB-4678-B7A3-CC09E696ECB7}"/>
    <dgm:cxn modelId="{8F882081-BD9F-47DA-9AE9-796877DC65E9}" srcId="{928722B3-8B81-4A92-9990-2D9670ABE583}" destId="{0A154B61-3D31-4B27-8BE1-69EC3E56F871}" srcOrd="0" destOrd="0" parTransId="{3501C462-4D12-4BEC-AF5E-C0FE9E2631E6}" sibTransId="{D918A674-3D3C-4E92-AD1E-466C23C0F220}"/>
    <dgm:cxn modelId="{AE4D40B6-328C-4F6B-B9C1-61C2D09F4871}" type="presOf" srcId="{12CEEDA9-C431-4251-940B-880D24031ECE}" destId="{0B87A766-4D77-43A1-8D9E-D24CB32BED98}" srcOrd="0" destOrd="0" presId="urn:microsoft.com/office/officeart/2018/2/layout/IconVerticalSolidList"/>
    <dgm:cxn modelId="{EE61E7B9-A7F5-4778-9790-30E75D5C64B7}" srcId="{928722B3-8B81-4A92-9990-2D9670ABE583}" destId="{0B96EC25-C086-4E0C-B092-E5C5500A85FF}" srcOrd="1" destOrd="0" parTransId="{36206702-BEA7-47ED-B65D-BEFFB086C380}" sibTransId="{45F068FC-BA0D-4CB3-BBCA-302D2203A5AD}"/>
    <dgm:cxn modelId="{D3F6B0D9-C27B-4339-90AD-C2C482CD0EFF}" type="presOf" srcId="{0B96EC25-C086-4E0C-B092-E5C5500A85FF}" destId="{1C3DDDC8-6C1E-49D4-A7AF-3601F7CF5C8B}" srcOrd="0" destOrd="0" presId="urn:microsoft.com/office/officeart/2018/2/layout/IconVerticalSolidList"/>
    <dgm:cxn modelId="{4BFD8CF0-5234-4721-8F1F-D56265462B2F}" srcId="{928722B3-8B81-4A92-9990-2D9670ABE583}" destId="{12CEEDA9-C431-4251-940B-880D24031ECE}" srcOrd="3" destOrd="0" parTransId="{BA07A478-9DCD-46D6-961A-865ABF820E0D}" sibTransId="{3BC3F6EF-0AD7-4CFA-8561-AC47320EEEE7}"/>
    <dgm:cxn modelId="{88430D24-D250-4128-A4DC-518D1F62E1BE}" type="presParOf" srcId="{59BE29CC-FCC6-4D88-8E8D-84A8B067CEED}" destId="{787F386B-2AC6-4425-871E-6F7A1B78B66D}" srcOrd="0" destOrd="0" presId="urn:microsoft.com/office/officeart/2018/2/layout/IconVerticalSolidList"/>
    <dgm:cxn modelId="{3CCAFCBC-5BBD-42FB-9191-FEE8F7B0CD03}" type="presParOf" srcId="{787F386B-2AC6-4425-871E-6F7A1B78B66D}" destId="{EFF60926-25CB-43BC-87AD-8F65E2EAAC0C}" srcOrd="0" destOrd="0" presId="urn:microsoft.com/office/officeart/2018/2/layout/IconVerticalSolidList"/>
    <dgm:cxn modelId="{06800ED0-C4ED-4C79-A5D4-B9E408B33FC1}" type="presParOf" srcId="{787F386B-2AC6-4425-871E-6F7A1B78B66D}" destId="{7CFD1783-8D57-4D0A-A707-D33BF89783DF}" srcOrd="1" destOrd="0" presId="urn:microsoft.com/office/officeart/2018/2/layout/IconVerticalSolidList"/>
    <dgm:cxn modelId="{0C746B3F-4FC2-4C4A-9BB0-9C589564DCC8}" type="presParOf" srcId="{787F386B-2AC6-4425-871E-6F7A1B78B66D}" destId="{EC00B11B-91DE-4AB8-A177-91D8417C6E49}" srcOrd="2" destOrd="0" presId="urn:microsoft.com/office/officeart/2018/2/layout/IconVerticalSolidList"/>
    <dgm:cxn modelId="{AFB26B63-1F6B-400D-895B-B3EDF0254C93}" type="presParOf" srcId="{787F386B-2AC6-4425-871E-6F7A1B78B66D}" destId="{A9621AF4-01BF-4A58-B6EE-30728384178B}" srcOrd="3" destOrd="0" presId="urn:microsoft.com/office/officeart/2018/2/layout/IconVerticalSolidList"/>
    <dgm:cxn modelId="{FDC4BD86-E647-45DC-A1FE-19F1ECECA3BD}" type="presParOf" srcId="{59BE29CC-FCC6-4D88-8E8D-84A8B067CEED}" destId="{1C1FE92D-3116-422D-934A-A45D1ABBFB6E}" srcOrd="1" destOrd="0" presId="urn:microsoft.com/office/officeart/2018/2/layout/IconVerticalSolidList"/>
    <dgm:cxn modelId="{4705ED11-CC55-445F-9963-BA615AF57CC2}" type="presParOf" srcId="{59BE29CC-FCC6-4D88-8E8D-84A8B067CEED}" destId="{A7921BDA-CD91-4DA9-9F4D-4D03F202C66F}" srcOrd="2" destOrd="0" presId="urn:microsoft.com/office/officeart/2018/2/layout/IconVerticalSolidList"/>
    <dgm:cxn modelId="{0ADD5DC7-69C9-4AA7-97B3-F62A32AE4566}" type="presParOf" srcId="{A7921BDA-CD91-4DA9-9F4D-4D03F202C66F}" destId="{DDA58F7B-552A-4A4F-A83A-9B33A83ED0A8}" srcOrd="0" destOrd="0" presId="urn:microsoft.com/office/officeart/2018/2/layout/IconVerticalSolidList"/>
    <dgm:cxn modelId="{8005363B-A44E-4E76-AE3E-0C7D9BC3FB22}" type="presParOf" srcId="{A7921BDA-CD91-4DA9-9F4D-4D03F202C66F}" destId="{E0E84242-8C25-43F8-B21F-0E8A28A3F4D8}" srcOrd="1" destOrd="0" presId="urn:microsoft.com/office/officeart/2018/2/layout/IconVerticalSolidList"/>
    <dgm:cxn modelId="{D5046164-B66A-441F-8BA3-980665871D09}" type="presParOf" srcId="{A7921BDA-CD91-4DA9-9F4D-4D03F202C66F}" destId="{F5BCEDFB-23BB-4353-A568-E875533E1D8D}" srcOrd="2" destOrd="0" presId="urn:microsoft.com/office/officeart/2018/2/layout/IconVerticalSolidList"/>
    <dgm:cxn modelId="{97D818AC-F551-4B99-9E04-E69C3EF4D5ED}" type="presParOf" srcId="{A7921BDA-CD91-4DA9-9F4D-4D03F202C66F}" destId="{1C3DDDC8-6C1E-49D4-A7AF-3601F7CF5C8B}" srcOrd="3" destOrd="0" presId="urn:microsoft.com/office/officeart/2018/2/layout/IconVerticalSolidList"/>
    <dgm:cxn modelId="{3A6B4244-5126-499A-9105-34988BA9E145}" type="presParOf" srcId="{59BE29CC-FCC6-4D88-8E8D-84A8B067CEED}" destId="{18A6DF4E-26C0-41EC-902E-A8C36A1D4AB6}" srcOrd="3" destOrd="0" presId="urn:microsoft.com/office/officeart/2018/2/layout/IconVerticalSolidList"/>
    <dgm:cxn modelId="{E7232A6D-5F85-426E-883B-97F30C836CE4}" type="presParOf" srcId="{59BE29CC-FCC6-4D88-8E8D-84A8B067CEED}" destId="{ABEAE9F5-5C9B-4FE7-A853-FEE3972FB3BB}" srcOrd="4" destOrd="0" presId="urn:microsoft.com/office/officeart/2018/2/layout/IconVerticalSolidList"/>
    <dgm:cxn modelId="{2025EA12-8A8B-4CE6-8C75-81CE603D910F}" type="presParOf" srcId="{ABEAE9F5-5C9B-4FE7-A853-FEE3972FB3BB}" destId="{46FC18FF-884A-47F9-9225-2B2E83091A02}" srcOrd="0" destOrd="0" presId="urn:microsoft.com/office/officeart/2018/2/layout/IconVerticalSolidList"/>
    <dgm:cxn modelId="{94287BBE-7D20-49C7-996D-2B1536F0D246}" type="presParOf" srcId="{ABEAE9F5-5C9B-4FE7-A853-FEE3972FB3BB}" destId="{07244182-1AC0-4ADC-8660-A73D93D37D2F}" srcOrd="1" destOrd="0" presId="urn:microsoft.com/office/officeart/2018/2/layout/IconVerticalSolidList"/>
    <dgm:cxn modelId="{1727B64C-1F45-4831-9D92-8A072B0F8D69}" type="presParOf" srcId="{ABEAE9F5-5C9B-4FE7-A853-FEE3972FB3BB}" destId="{08DB01FB-0752-4C25-BC4E-488E7DD0ACA0}" srcOrd="2" destOrd="0" presId="urn:microsoft.com/office/officeart/2018/2/layout/IconVerticalSolidList"/>
    <dgm:cxn modelId="{5438205D-E540-470A-9073-EE09D097BB54}" type="presParOf" srcId="{ABEAE9F5-5C9B-4FE7-A853-FEE3972FB3BB}" destId="{7A80E4A9-FCA6-41A3-ABCB-9EF3F0AD7CA1}" srcOrd="3" destOrd="0" presId="urn:microsoft.com/office/officeart/2018/2/layout/IconVerticalSolidList"/>
    <dgm:cxn modelId="{4ACFB505-A11A-47C8-B769-5BC350CFE6DA}" type="presParOf" srcId="{59BE29CC-FCC6-4D88-8E8D-84A8B067CEED}" destId="{9A15A84E-EBCB-4AEA-BFAD-ABD5F9B65411}" srcOrd="5" destOrd="0" presId="urn:microsoft.com/office/officeart/2018/2/layout/IconVerticalSolidList"/>
    <dgm:cxn modelId="{600435C7-637F-49F8-BF8B-8F77D5FEE648}" type="presParOf" srcId="{59BE29CC-FCC6-4D88-8E8D-84A8B067CEED}" destId="{7CF8B0C8-42BF-4496-AE55-FEB0899601FF}" srcOrd="6" destOrd="0" presId="urn:microsoft.com/office/officeart/2018/2/layout/IconVerticalSolidList"/>
    <dgm:cxn modelId="{10E99582-3BE5-4CFF-80BB-A6B37E1A94BF}" type="presParOf" srcId="{7CF8B0C8-42BF-4496-AE55-FEB0899601FF}" destId="{83617E55-B5D8-4161-BEDF-13DAB6D0713D}" srcOrd="0" destOrd="0" presId="urn:microsoft.com/office/officeart/2018/2/layout/IconVerticalSolidList"/>
    <dgm:cxn modelId="{079701D1-9C4D-453F-93C6-80AE03D1D290}" type="presParOf" srcId="{7CF8B0C8-42BF-4496-AE55-FEB0899601FF}" destId="{A8E7A82E-C314-4E10-8C0C-660261D79018}" srcOrd="1" destOrd="0" presId="urn:microsoft.com/office/officeart/2018/2/layout/IconVerticalSolidList"/>
    <dgm:cxn modelId="{12BE20EF-315A-45FD-977C-8122F88F3A58}" type="presParOf" srcId="{7CF8B0C8-42BF-4496-AE55-FEB0899601FF}" destId="{CAE2EF1D-6B16-4A72-BFB3-D41A8D2C8677}" srcOrd="2" destOrd="0" presId="urn:microsoft.com/office/officeart/2018/2/layout/IconVerticalSolidList"/>
    <dgm:cxn modelId="{DA634EB3-D046-461B-89EA-5EF8B088AC6F}" type="presParOf" srcId="{7CF8B0C8-42BF-4496-AE55-FEB0899601FF}" destId="{0B87A766-4D77-43A1-8D9E-D24CB32BED98}" srcOrd="3" destOrd="0" presId="urn:microsoft.com/office/officeart/2018/2/layout/IconVerticalSolidList"/>
    <dgm:cxn modelId="{3704908E-FEFF-40EB-A225-49959B7913CB}" type="presParOf" srcId="{59BE29CC-FCC6-4D88-8E8D-84A8B067CEED}" destId="{8CFA2012-ADA1-4CE1-B9E2-D6B307C7A7A7}" srcOrd="7" destOrd="0" presId="urn:microsoft.com/office/officeart/2018/2/layout/IconVerticalSolidList"/>
    <dgm:cxn modelId="{DEC67E98-6255-4C54-9F45-3C319CACF99A}" type="presParOf" srcId="{59BE29CC-FCC6-4D88-8E8D-84A8B067CEED}" destId="{BD8094CA-EF30-47FD-A87F-D5BF0DB8E110}" srcOrd="8" destOrd="0" presId="urn:microsoft.com/office/officeart/2018/2/layout/IconVerticalSolidList"/>
    <dgm:cxn modelId="{1D044700-1FE7-4375-9135-5164B0971699}" type="presParOf" srcId="{BD8094CA-EF30-47FD-A87F-D5BF0DB8E110}" destId="{48804B9A-C0FA-43BC-BD98-0EA6B2A3E5BF}" srcOrd="0" destOrd="0" presId="urn:microsoft.com/office/officeart/2018/2/layout/IconVerticalSolidList"/>
    <dgm:cxn modelId="{544A6EF6-0CBF-46C8-8B43-FF83F9F47776}" type="presParOf" srcId="{BD8094CA-EF30-47FD-A87F-D5BF0DB8E110}" destId="{B92DA584-397C-40D0-BD4E-F71DB0924454}" srcOrd="1" destOrd="0" presId="urn:microsoft.com/office/officeart/2018/2/layout/IconVerticalSolidList"/>
    <dgm:cxn modelId="{E6239DDF-B187-4444-A88C-128623DD494D}" type="presParOf" srcId="{BD8094CA-EF30-47FD-A87F-D5BF0DB8E110}" destId="{293003C8-5859-4BEB-84E5-DDE15175C0B9}" srcOrd="2" destOrd="0" presId="urn:microsoft.com/office/officeart/2018/2/layout/IconVerticalSolidList"/>
    <dgm:cxn modelId="{DCB55642-1593-4F1B-969A-2B0DD1D0B9D9}" type="presParOf" srcId="{BD8094CA-EF30-47FD-A87F-D5BF0DB8E110}" destId="{FF890862-E592-46C1-9157-1709FBF1D8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B1A61-BD6B-4F4C-82CA-DAD5EA89DF30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58E25-6F09-4181-9A8E-920EE84AE65E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EA4CD-0345-4AC9-8BE6-812DEC441399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1. Boost late-night orders with higher discounts.</a:t>
          </a:r>
        </a:p>
      </dsp:txBody>
      <dsp:txXfrm>
        <a:off x="1059754" y="4307"/>
        <a:ext cx="5304469" cy="917536"/>
      </dsp:txXfrm>
    </dsp:sp>
    <dsp:sp modelId="{30265607-7AE5-49FA-B582-384B2CBBB155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3F2C89-03CB-400D-9F2A-620E53A8512F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A23F4-3473-488D-9D23-FF92C6ED2BCF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2. Optimize delivery charges by reducing late-night fees by 5%.</a:t>
          </a:r>
        </a:p>
      </dsp:txBody>
      <dsp:txXfrm>
        <a:off x="1059754" y="1151227"/>
        <a:ext cx="5304469" cy="917536"/>
      </dsp:txXfrm>
    </dsp:sp>
    <dsp:sp modelId="{A01F1B2B-FD79-42EA-A694-6A0DAF4B7800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6316A-24EA-4320-9239-2B8EC43E618B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DE1BC-6084-4471-A454-9E1B31291B20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 Focus on high-potential areas like HSR Layout.</a:t>
          </a:r>
        </a:p>
      </dsp:txBody>
      <dsp:txXfrm>
        <a:off x="1059754" y="2298147"/>
        <a:ext cx="5304469" cy="917536"/>
      </dsp:txXfrm>
    </dsp:sp>
    <dsp:sp modelId="{013CF663-CA6B-4182-A86F-45DB54EE43D3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0C787-01A6-4007-8A04-3AA628332DF5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A2696-DB0A-4DC9-A099-E381916DEE29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4. Expand services in low-activity areas like JP Nagar.</a:t>
          </a:r>
        </a:p>
      </dsp:txBody>
      <dsp:txXfrm>
        <a:off x="1059754" y="3445068"/>
        <a:ext cx="5304469" cy="917536"/>
      </dsp:txXfrm>
    </dsp:sp>
    <dsp:sp modelId="{C5C7863C-E83A-49E4-9FE5-BE3FDDC59905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9E89E-C6A2-44CA-BEE3-9F7BEEE279E5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A99C1-9925-4D5A-B772-56F7A0276750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5. Optimize discounts for underperforming regions and time slots.</a:t>
          </a:r>
        </a:p>
      </dsp:txBody>
      <dsp:txXfrm>
        <a:off x="1059754" y="4591988"/>
        <a:ext cx="5304469" cy="917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7FAE78-B414-48A3-854A-BBF05AE23B03}">
      <dsp:nvSpPr>
        <dsp:cNvPr id="0" name=""/>
        <dsp:cNvSpPr/>
      </dsp:nvSpPr>
      <dsp:spPr>
        <a:xfrm>
          <a:off x="0" y="0"/>
          <a:ext cx="3381375" cy="37337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625" tIns="330200" rIns="26362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1. Monitor promotional campaigns for late-night orders.</a:t>
          </a:r>
        </a:p>
      </dsp:txBody>
      <dsp:txXfrm>
        <a:off x="0" y="1418843"/>
        <a:ext cx="3381375" cy="2240279"/>
      </dsp:txXfrm>
    </dsp:sp>
    <dsp:sp modelId="{E74F08F2-4C69-424B-B34A-768AD0A824D2}">
      <dsp:nvSpPr>
        <dsp:cNvPr id="0" name=""/>
        <dsp:cNvSpPr/>
      </dsp:nvSpPr>
      <dsp:spPr>
        <a:xfrm>
          <a:off x="1130617" y="373379"/>
          <a:ext cx="1120139" cy="11201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330" tIns="12700" rIns="873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94658" y="537420"/>
        <a:ext cx="792057" cy="792057"/>
      </dsp:txXfrm>
    </dsp:sp>
    <dsp:sp modelId="{E8B88E4D-6DC8-4167-829F-8AB4079C918A}">
      <dsp:nvSpPr>
        <dsp:cNvPr id="0" name=""/>
        <dsp:cNvSpPr/>
      </dsp:nvSpPr>
      <dsp:spPr>
        <a:xfrm>
          <a:off x="0" y="3733727"/>
          <a:ext cx="3381375" cy="72"/>
        </a:xfrm>
        <a:prstGeom prst="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C8561-B962-4A7E-B823-92C30C4D6BDB}">
      <dsp:nvSpPr>
        <dsp:cNvPr id="0" name=""/>
        <dsp:cNvSpPr/>
      </dsp:nvSpPr>
      <dsp:spPr>
        <a:xfrm>
          <a:off x="3719512" y="0"/>
          <a:ext cx="3381375" cy="3733799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625" tIns="330200" rIns="26362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2. Analyze feedback after reducing late-night delivery charges.</a:t>
          </a:r>
        </a:p>
      </dsp:txBody>
      <dsp:txXfrm>
        <a:off x="3719512" y="1418843"/>
        <a:ext cx="3381375" cy="2240279"/>
      </dsp:txXfrm>
    </dsp:sp>
    <dsp:sp modelId="{E6A276B1-E376-4882-8D75-86E083E35923}">
      <dsp:nvSpPr>
        <dsp:cNvPr id="0" name=""/>
        <dsp:cNvSpPr/>
      </dsp:nvSpPr>
      <dsp:spPr>
        <a:xfrm>
          <a:off x="4850130" y="373379"/>
          <a:ext cx="1120139" cy="1120139"/>
        </a:xfrm>
        <a:prstGeom prst="ellipse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330" tIns="12700" rIns="873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14171" y="537420"/>
        <a:ext cx="792057" cy="792057"/>
      </dsp:txXfrm>
    </dsp:sp>
    <dsp:sp modelId="{DBD2590C-A85C-48CE-884F-D01F2A9C9734}">
      <dsp:nvSpPr>
        <dsp:cNvPr id="0" name=""/>
        <dsp:cNvSpPr/>
      </dsp:nvSpPr>
      <dsp:spPr>
        <a:xfrm>
          <a:off x="3719512" y="3733727"/>
          <a:ext cx="3381375" cy="72"/>
        </a:xfrm>
        <a:prstGeom prst="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31C0A-1F8E-46AA-8A76-3E7B7994410A}">
      <dsp:nvSpPr>
        <dsp:cNvPr id="0" name=""/>
        <dsp:cNvSpPr/>
      </dsp:nvSpPr>
      <dsp:spPr>
        <a:xfrm>
          <a:off x="7439025" y="0"/>
          <a:ext cx="3381375" cy="3733799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625" tIns="330200" rIns="26362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3. Study low-activity regions to identify barriers and opportunities.</a:t>
          </a:r>
        </a:p>
      </dsp:txBody>
      <dsp:txXfrm>
        <a:off x="7439025" y="1418843"/>
        <a:ext cx="3381375" cy="2240279"/>
      </dsp:txXfrm>
    </dsp:sp>
    <dsp:sp modelId="{107AE210-C699-4F9F-A371-364C6DCB95FD}">
      <dsp:nvSpPr>
        <dsp:cNvPr id="0" name=""/>
        <dsp:cNvSpPr/>
      </dsp:nvSpPr>
      <dsp:spPr>
        <a:xfrm>
          <a:off x="8569642" y="373379"/>
          <a:ext cx="1120139" cy="1120139"/>
        </a:xfrm>
        <a:prstGeom prst="ellipse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330" tIns="12700" rIns="873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33683" y="537420"/>
        <a:ext cx="792057" cy="792057"/>
      </dsp:txXfrm>
    </dsp:sp>
    <dsp:sp modelId="{832C3908-1549-417A-910E-8866E364C427}">
      <dsp:nvSpPr>
        <dsp:cNvPr id="0" name=""/>
        <dsp:cNvSpPr/>
      </dsp:nvSpPr>
      <dsp:spPr>
        <a:xfrm>
          <a:off x="7439025" y="3733727"/>
          <a:ext cx="3381375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60926-25CB-43BC-87AD-8F65E2EAAC0C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D1783-8D57-4D0A-A707-D33BF89783DF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21AF4-01BF-4A58-B6EE-30728384178B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Investigate Late Night and Friday, Saturday performance.</a:t>
          </a:r>
          <a:endParaRPr lang="en-US" sz="1900" kern="1200"/>
        </a:p>
      </dsp:txBody>
      <dsp:txXfrm>
        <a:off x="1059754" y="4307"/>
        <a:ext cx="5304469" cy="917536"/>
      </dsp:txXfrm>
    </dsp:sp>
    <dsp:sp modelId="{DDA58F7B-552A-4A4F-A83A-9B33A83ED0A8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E84242-8C25-43F8-B21F-0E8A28A3F4D8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DDDC8-6C1E-49D4-A7AF-3601F7CF5C8B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Optimize drop area performance in Indiranagar and Vivek Nagar.</a:t>
          </a:r>
          <a:endParaRPr lang="en-US" sz="1900" kern="1200"/>
        </a:p>
      </dsp:txBody>
      <dsp:txXfrm>
        <a:off x="1059754" y="1151227"/>
        <a:ext cx="5304469" cy="917536"/>
      </dsp:txXfrm>
    </dsp:sp>
    <dsp:sp modelId="{46FC18FF-884A-47F9-9225-2B2E83091A02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44182-1AC0-4ADC-8660-A73D93D37D2F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0E4A9-FCA6-41A3-ABCB-9EF3F0AD7CA1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Refine order fulfilment processes.</a:t>
          </a:r>
          <a:endParaRPr lang="en-US" sz="1900" kern="1200"/>
        </a:p>
      </dsp:txBody>
      <dsp:txXfrm>
        <a:off x="1059754" y="2298147"/>
        <a:ext cx="5304469" cy="917536"/>
      </dsp:txXfrm>
    </dsp:sp>
    <dsp:sp modelId="{83617E55-B5D8-4161-BEDF-13DAB6D0713D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7A82E-C314-4E10-8C0C-660261D79018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7A766-4D77-43A1-8D9E-D24CB32BED98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Enhance delivery partner training and incentives.</a:t>
          </a:r>
          <a:endParaRPr lang="en-US" sz="1900" kern="1200"/>
        </a:p>
      </dsp:txBody>
      <dsp:txXfrm>
        <a:off x="1059754" y="3445068"/>
        <a:ext cx="5304469" cy="917536"/>
      </dsp:txXfrm>
    </dsp:sp>
    <dsp:sp modelId="{48804B9A-C0FA-43BC-BD98-0EA6B2A3E5BF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DA584-397C-40D0-BD4E-F71DB0924454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90862-E592-46C1-9157-1709FBF1D800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Leverage data analytics and customer feedback for improvements.</a:t>
          </a:r>
          <a:endParaRPr lang="en-US" sz="1900" kern="1200"/>
        </a:p>
      </dsp:txBody>
      <dsp:txXfrm>
        <a:off x="1059754" y="4591988"/>
        <a:ext cx="5304469" cy="91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F7AB3-2871-4E2E-B8E0-4A2CDE61B31B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64D49-46C4-4000-B303-275CC2D31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08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64D49-46C4-4000-B303-275CC2D3101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50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BEA82-95B4-2B78-9362-53699FED8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4012E-C4F7-1144-1925-A93CC56F0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986A2-8DF6-7F80-0323-77638A33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6C9AE-7079-1F5A-AB6A-4D3290F6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A70C5-0089-2689-C234-270541B4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357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CE7A-D031-196A-DE4A-094AB84B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FB672-1128-E359-AB5C-6EED5017D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FB734-FA03-735B-B775-C7BF3E3BD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8927C-25F1-8BA8-A837-25E3CDA0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28C3-7D32-891B-4E57-EA604DBE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768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86F7CC-A324-B731-9C8E-E8A574ED0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8F2E7-45A6-C2F7-ADB6-70F07D690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01708-870C-856B-37CC-D52A52C8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B394B-75E8-79DD-4E80-ED296BBC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FA69F-18CC-DEBF-4C4C-D96C684E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35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1CC9-E17C-721B-11A3-176C5BAA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EA90B-0190-C23A-3739-C60E6188F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C334B-49CA-9D69-9D97-7726A8A7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88D9C-B113-C03D-1A9A-15405864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78F79-9233-D860-D4CD-77279DF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32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EC95-E04D-453F-4970-457037CB4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8C061-B9A9-9649-0F9E-0CF552D36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17725-7D0E-0D74-0604-D159EC74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BD2B5-C37B-8016-6393-14C49028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C7F6-AEA5-4E2A-5237-2DA69465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9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239B-E3EC-F08E-9A1D-F2C46410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221D3-5469-80FA-80C4-CABC1D8B8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7A175-D1BA-30AF-24C1-0F7C3A0D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9B52C-A61E-A950-5545-B717664F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3F011-8C00-A31F-F70E-E3D9909E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26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FFE5-7BAE-EE94-AA06-FD2FE888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A38CD-871C-28A5-5601-D2990CF75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D0470-4B59-E8F5-E933-47B98843B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B6E15-3B68-5A92-FED8-60459489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17867-EE9F-5A71-D5AB-6EC5617C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4B333-D0D2-A4CF-1001-8A784B71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83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43B5-ABA8-646D-E65F-8F5A152F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7B098-0048-BA06-9C4A-AAA57B9AB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59AEE-BD28-BE64-10F7-821B4AE70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7322D-5A49-A25D-207B-4833D852D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08BD5-FAE2-6DF2-C249-ADBA8B7C3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AA0DD-4684-E527-DEFE-84ABFF580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7EE11-5597-C132-C145-88005FB7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BBA11-6188-144D-C605-49C63E55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321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604A-16F1-911B-A99E-3A11214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D5B86-9870-A946-9558-825A5C8B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57540-98D5-E437-DD52-8D994161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F1D50-5801-9647-5615-2CBBF192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34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D6E8F-73A4-0C92-7AB1-95724B310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ADF91-82D0-8D59-7149-5F47EA1E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CE941-2CA1-36E2-C201-9AE9441C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19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F82-EE67-AE30-BF76-4761705B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8A84A-B507-CA0F-2B90-59494525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E083E-DC39-2405-4654-D47D7DDDF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396F2-38C0-0AFA-83E1-CCA639B1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34F41-542D-B8F6-12D0-15C761A7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AE6A3-11A0-CFFF-56BE-232852ED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58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C71E-0F39-9035-A328-DB6C457C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44927-DD6C-BB6F-D355-C00D49A6A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F48E6-98E8-87F0-6145-C6403EE7D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0E86B-6A89-CB4D-93F9-A76D19B9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81CA4-563F-DCCD-362D-1F39BE2D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A76DF-EF1D-1307-A1F4-B8B7AD8C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0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97F4DC-426F-E09D-3BEF-0ED047E9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71AEF-1F5A-15B1-8DA6-E2E05F03C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5A465-BEF3-A5A5-A081-CE000A81A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C6FDD-3CD7-4162-AEBC-49DE4A989C16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15D6-5DDE-8143-A12C-BC305C587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F26F1-AB43-9B0E-D813-E7642DF09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BBC032-3436-4A10-AF96-0ED00FC61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0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4BD80-737D-4436-FB2F-7CBE96C56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IN" sz="4800">
                <a:solidFill>
                  <a:srgbClr val="FFFFFF"/>
                </a:solidFill>
              </a:rPr>
              <a:t>Freshco Hypermarket Delivery Service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D8131-DBB7-FF41-5F5B-515296091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Optimizing Delivery Operations and Enhancing Customer Satisfaction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108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B6E26-1966-5326-74F5-5B324386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Completion Rate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FB278-5B23-F18E-7832-3D56954F4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Overall Completion Rate: 99.55%</a:t>
            </a:r>
          </a:p>
          <a:p>
            <a:pPr marL="0"/>
            <a:endParaRPr lang="en-US" sz="2200"/>
          </a:p>
          <a:p>
            <a:pPr marL="0"/>
            <a:r>
              <a:rPr lang="en-US" sz="2200"/>
              <a:t>Key Insight: High operational efficiency and reliability.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0261D-7CFD-30C8-8D46-8ABAC730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963660"/>
            <a:ext cx="5458968" cy="49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1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9427F-488B-0D94-71C6-B63694F2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Slot and Weekday Performance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6FBA5-C5B8-1D3F-6638-CD306361F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200" dirty="0"/>
              <a:t>• Weekday Variations:</a:t>
            </a:r>
          </a:p>
          <a:p>
            <a:pPr marL="0"/>
            <a:r>
              <a:rPr lang="en-US" sz="2200" dirty="0"/>
              <a:t> - Friday reports the lowest completion rates.</a:t>
            </a:r>
          </a:p>
          <a:p>
            <a:pPr marL="0"/>
            <a:r>
              <a:rPr lang="en-US" sz="2200" dirty="0"/>
              <a:t>• Slot-wise Performance:</a:t>
            </a:r>
          </a:p>
          <a:p>
            <a:pPr marL="0"/>
            <a:r>
              <a:rPr lang="en-US" sz="2200" dirty="0"/>
              <a:t> - Late Night slot has slightly lower rates overall.</a:t>
            </a:r>
          </a:p>
          <a:p>
            <a:pPr marL="0"/>
            <a:r>
              <a:rPr lang="en-US" sz="2200" b="1" dirty="0"/>
              <a:t>Key Insight: </a:t>
            </a:r>
            <a:r>
              <a:rPr lang="en-US" sz="2200" dirty="0"/>
              <a:t>These periods require operational review.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175CFEE-65DE-4585-9459-5C328FFE0A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1203554"/>
              </p:ext>
            </p:extLst>
          </p:nvPr>
        </p:nvGraphicFramePr>
        <p:xfrm>
          <a:off x="5449824" y="1873504"/>
          <a:ext cx="6108192" cy="43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5227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97A8C-137D-F520-B21B-594147E1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Drop Area and Product Analysis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A240A-B55F-6E09-3CC7-36ACC7763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000"/>
              <a:t>• Drop Area:</a:t>
            </a:r>
          </a:p>
          <a:p>
            <a:pPr marL="0"/>
            <a:r>
              <a:rPr lang="en-US" sz="2000"/>
              <a:t>  - Most areas have 100% completion rates.</a:t>
            </a:r>
          </a:p>
          <a:p>
            <a:pPr marL="0"/>
            <a:r>
              <a:rPr lang="en-US" sz="2000"/>
              <a:t>  - Indiranagar and Viveka Nagar have slight dips.</a:t>
            </a:r>
          </a:p>
          <a:p>
            <a:pPr marL="0"/>
            <a:r>
              <a:rPr lang="en-US" sz="2000"/>
              <a:t>• Product Quantity:</a:t>
            </a:r>
          </a:p>
          <a:p>
            <a:pPr marL="0"/>
            <a:r>
              <a:rPr lang="en-US" sz="2000"/>
              <a:t>  - Slight dip for orders with 1-5 products.</a:t>
            </a:r>
          </a:p>
          <a:p>
            <a:pPr marL="0"/>
            <a:r>
              <a:rPr lang="en-US" sz="2000" b="1"/>
              <a:t>Key Insight: </a:t>
            </a:r>
            <a:r>
              <a:rPr lang="en-US" sz="2000"/>
              <a:t>Address logistical challenges in specific areas.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AA1853B-2A9E-4741-8B4A-31F8CEE46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5551498"/>
              </p:ext>
            </p:extLst>
          </p:nvPr>
        </p:nvGraphicFramePr>
        <p:xfrm>
          <a:off x="6099048" y="640080"/>
          <a:ext cx="5458968" cy="2752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AAA8F25-308A-46A4-8310-D14355A2BA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780410"/>
              </p:ext>
            </p:extLst>
          </p:nvPr>
        </p:nvGraphicFramePr>
        <p:xfrm>
          <a:off x="6954338" y="3605022"/>
          <a:ext cx="4290060" cy="3040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6681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182D2-E10C-6B76-28AD-9322B3ED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84AE46D-9537-E3BA-F069-EDAF22E17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42775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959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F4865A33-62C0-34A0-1A89-BBA6A6DC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0FF29-574F-D922-D05E-C54B4269B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IN" sz="5200"/>
              <a:t>Customer Analysis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E0F71-A514-B2DE-9F3E-F9C261E8B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Summary of Trends and Insights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19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3B656-833A-8DC9-F9F9-D34C9AF9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Key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64FF2-2ABD-E5C7-D68C-35941B2E4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/>
            <a:r>
              <a:rPr lang="en-US" sz="1900"/>
              <a:t>High completion rates across organic and Facebook acquisition sources.</a:t>
            </a:r>
          </a:p>
          <a:p>
            <a:pPr marL="514350"/>
            <a:r>
              <a:rPr lang="en-US" sz="1900"/>
              <a:t>Organic and Google channels yield the highest LTV.</a:t>
            </a:r>
          </a:p>
          <a:p>
            <a:pPr marL="514350"/>
            <a:r>
              <a:rPr lang="en-US" sz="1900"/>
              <a:t>Afternoon, Morning and evening slots receive higher order ratings.</a:t>
            </a:r>
          </a:p>
          <a:p>
            <a:pPr marL="514350"/>
            <a:r>
              <a:rPr lang="en-US" sz="1900"/>
              <a:t>January customers show peak LTV and revenue per order.</a:t>
            </a:r>
          </a:p>
          <a:p>
            <a:pPr marL="514350"/>
            <a:r>
              <a:rPr lang="en-US" sz="1900"/>
              <a:t>Balanced pricing enhances order ratings.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6743BB7-365B-4173-8A04-529C8EDD8D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432807"/>
              </p:ext>
            </p:extLst>
          </p:nvPr>
        </p:nvGraphicFramePr>
        <p:xfrm>
          <a:off x="7396726" y="207422"/>
          <a:ext cx="4879819" cy="299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FC41F9F-9804-4EF0-86AA-A1EF402C9D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0390475"/>
              </p:ext>
            </p:extLst>
          </p:nvPr>
        </p:nvGraphicFramePr>
        <p:xfrm>
          <a:off x="7521277" y="3532711"/>
          <a:ext cx="4670723" cy="299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37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B34E0-5FAF-A0C9-3469-F62DD8FC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Customer Acquisition and LTV Insights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36C8-0A89-3A21-8F71-19A43060B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200" dirty="0"/>
              <a:t>• Organic and Google channels: Highest LTV (</a:t>
            </a:r>
            <a:r>
              <a:rPr lang="en-US" sz="2200" b="0" i="0" dirty="0">
                <a:effectLst/>
              </a:rPr>
              <a:t>₹</a:t>
            </a:r>
            <a:r>
              <a:rPr lang="en-US" sz="2200" dirty="0"/>
              <a:t>12,479 and </a:t>
            </a:r>
            <a:r>
              <a:rPr lang="en-US" sz="2200" b="0" i="0" dirty="0">
                <a:effectLst/>
              </a:rPr>
              <a:t>₹</a:t>
            </a:r>
            <a:r>
              <a:rPr lang="en-US" sz="2200" dirty="0"/>
              <a:t>12,204).</a:t>
            </a:r>
          </a:p>
          <a:p>
            <a:pPr marL="0"/>
            <a:r>
              <a:rPr lang="en-US" sz="2200" dirty="0"/>
              <a:t>• Instagram: Lowest LTV (</a:t>
            </a:r>
            <a:r>
              <a:rPr lang="en-US" sz="2200" b="0" i="0" dirty="0">
                <a:effectLst/>
              </a:rPr>
              <a:t>₹</a:t>
            </a:r>
            <a:r>
              <a:rPr lang="en-US" sz="2200" dirty="0"/>
              <a:t>2,870) and Avg Revenue (</a:t>
            </a:r>
            <a:r>
              <a:rPr lang="en-US" sz="2200" b="0" i="0" dirty="0">
                <a:effectLst/>
              </a:rPr>
              <a:t>₹ </a:t>
            </a:r>
            <a:r>
              <a:rPr lang="en-US" sz="2200" dirty="0"/>
              <a:t>301).</a:t>
            </a:r>
          </a:p>
          <a:p>
            <a:pPr marL="0"/>
            <a:r>
              <a:rPr lang="en-US" sz="2200" dirty="0"/>
              <a:t>• January customers: Peak LTV (</a:t>
            </a:r>
            <a:r>
              <a:rPr lang="en-US" sz="2200" b="0" i="0" dirty="0">
                <a:effectLst/>
              </a:rPr>
              <a:t>₹</a:t>
            </a:r>
            <a:r>
              <a:rPr lang="en-US" sz="2200" dirty="0"/>
              <a:t>14,000) and revenue per order (</a:t>
            </a:r>
            <a:r>
              <a:rPr lang="en-US" sz="2200" b="0" i="0" dirty="0">
                <a:effectLst/>
              </a:rPr>
              <a:t>₹</a:t>
            </a:r>
            <a:r>
              <a:rPr lang="en-US" sz="2200" dirty="0"/>
              <a:t>360).</a:t>
            </a:r>
          </a:p>
          <a:p>
            <a:pPr marL="0"/>
            <a:r>
              <a:rPr lang="en-US" sz="2200" b="1" dirty="0"/>
              <a:t>Key Insight: </a:t>
            </a:r>
            <a:r>
              <a:rPr lang="en-US" sz="2200" dirty="0"/>
              <a:t>Organic and Google channels foster long-term value.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3C61A53-4556-4A57-9862-784EA3B15F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674010"/>
              </p:ext>
            </p:extLst>
          </p:nvPr>
        </p:nvGraphicFramePr>
        <p:xfrm>
          <a:off x="929640" y="3931293"/>
          <a:ext cx="4585855" cy="2732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C8B9868-01F6-4FBD-BA79-6E75F4C1C7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312516"/>
              </p:ext>
            </p:extLst>
          </p:nvPr>
        </p:nvGraphicFramePr>
        <p:xfrm>
          <a:off x="6498673" y="3880842"/>
          <a:ext cx="4585855" cy="2782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673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F270F-716C-C117-7787-B9889664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Revenue and Order Satisfaction Trends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65D52-DAB2-D742-EC4A-DB0FBA051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/>
              <a:t>• Highest revenue per order: Snapchat (</a:t>
            </a:r>
            <a:r>
              <a:rPr lang="en-US" sz="2000" b="0" i="0" dirty="0">
                <a:effectLst/>
              </a:rPr>
              <a:t>₹</a:t>
            </a:r>
            <a:r>
              <a:rPr lang="en-US" sz="2000" dirty="0"/>
              <a:t>344) and Google (</a:t>
            </a:r>
            <a:r>
              <a:rPr lang="en-US" sz="2000" b="0" i="0" dirty="0">
                <a:effectLst/>
              </a:rPr>
              <a:t>₹</a:t>
            </a:r>
            <a:r>
              <a:rPr lang="en-US" sz="2000" dirty="0"/>
              <a:t>343).</a:t>
            </a:r>
          </a:p>
          <a:p>
            <a:pPr marL="0"/>
            <a:r>
              <a:rPr lang="en-US" sz="2000" dirty="0"/>
              <a:t>• Morning, Afternoon and evening slots: Best order ratings.</a:t>
            </a:r>
          </a:p>
          <a:p>
            <a:pPr marL="0"/>
            <a:r>
              <a:rPr lang="en-US" sz="2000" dirty="0"/>
              <a:t>• Higher orders (21–25 items): Highest ratings.</a:t>
            </a:r>
          </a:p>
          <a:p>
            <a:pPr marL="0"/>
            <a:r>
              <a:rPr lang="en-US" sz="2000" b="1" dirty="0"/>
              <a:t>Key Insight: </a:t>
            </a:r>
            <a:r>
              <a:rPr lang="en-US" sz="2000" dirty="0"/>
              <a:t>Strategic focus on high-performing slots and smaller orders improves satisfaction.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1B1C430-45A1-4EF5-922C-D3B99AC922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591881"/>
              </p:ext>
            </p:extLst>
          </p:nvPr>
        </p:nvGraphicFramePr>
        <p:xfrm>
          <a:off x="7104303" y="3836851"/>
          <a:ext cx="4418661" cy="2947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8514A63-8212-4E1B-84DA-7FFE8C13A4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762047"/>
              </p:ext>
            </p:extLst>
          </p:nvPr>
        </p:nvGraphicFramePr>
        <p:xfrm>
          <a:off x="473964" y="3836851"/>
          <a:ext cx="6068786" cy="2947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8616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42B94-2F77-A54D-52B6-E2C0ADAA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E3984-CD6B-1026-C487-CD7B36DA0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/>
            <a:r>
              <a:rPr lang="en-US" sz="1800">
                <a:solidFill>
                  <a:schemeClr val="tx2"/>
                </a:solidFill>
              </a:rPr>
              <a:t>Optimize organic and Google acquisition strategies.</a:t>
            </a:r>
          </a:p>
          <a:p>
            <a:pPr marL="514350"/>
            <a:r>
              <a:rPr lang="en-US" sz="1800">
                <a:solidFill>
                  <a:schemeClr val="tx2"/>
                </a:solidFill>
              </a:rPr>
              <a:t>Reassess Instagram and offline campaigns.</a:t>
            </a:r>
          </a:p>
          <a:p>
            <a:pPr marL="514350"/>
            <a:r>
              <a:rPr lang="en-US" sz="1800">
                <a:solidFill>
                  <a:schemeClr val="tx2"/>
                </a:solidFill>
              </a:rPr>
              <a:t>Focus on morning and late-night slot improvements.</a:t>
            </a:r>
          </a:p>
          <a:p>
            <a:pPr marL="514350"/>
            <a:r>
              <a:rPr lang="en-US" sz="1800">
                <a:solidFill>
                  <a:schemeClr val="tx2"/>
                </a:solidFill>
              </a:rPr>
              <a:t>Balance delivery charges and discounts.</a:t>
            </a:r>
          </a:p>
          <a:p>
            <a:pPr marL="514350"/>
            <a:r>
              <a:rPr lang="en-US" sz="1800">
                <a:solidFill>
                  <a:schemeClr val="tx2"/>
                </a:solidFill>
              </a:rPr>
              <a:t>Implement loyalty programs targeting high-LTV customers.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9234CDAA-6759-5D60-32DE-634D964EA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0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roduction Line">
            <a:extLst>
              <a:ext uri="{FF2B5EF4-FFF2-40B4-BE49-F238E27FC236}">
                <a16:creationId xmlns:a16="http://schemas.microsoft.com/office/drawing/2014/main" id="{E17E704A-E4B7-227A-2B69-AF1FF867C1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D4CED-8055-1D70-0244-FFE8373C5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>
                <a:solidFill>
                  <a:srgbClr val="FFFFFF"/>
                </a:solidFill>
              </a:rPr>
              <a:t>Delivery Level Analysis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E213D-8550-6018-66AF-23A12CA41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Key Challenges and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14090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54B79-5902-CB0F-D48C-1912EF15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6ACE-0334-6DF1-9701-9F3B50F76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• Freshco Hypermarket launched home delivery in 2021 to enhance customer convenience.</a:t>
            </a:r>
          </a:p>
          <a:p>
            <a:pPr marL="0" indent="0">
              <a:buNone/>
            </a:pPr>
            <a:r>
              <a:rPr lang="en-US" sz="2000" dirty="0"/>
              <a:t>• Data captured includes:</a:t>
            </a:r>
          </a:p>
          <a:p>
            <a:pPr marL="0" indent="0">
              <a:buNone/>
            </a:pPr>
            <a:r>
              <a:rPr lang="en-US" sz="2000" dirty="0"/>
              <a:t>   - Order Details (timestamps, user IDs, locations).</a:t>
            </a:r>
          </a:p>
          <a:p>
            <a:pPr marL="0" indent="0">
              <a:buNone/>
            </a:pPr>
            <a:r>
              <a:rPr lang="en-US" sz="2000" dirty="0"/>
              <a:t>   - Product Information and Delivery Partner Timelines.</a:t>
            </a:r>
          </a:p>
          <a:p>
            <a:pPr marL="0" indent="0">
              <a:buNone/>
            </a:pPr>
            <a:r>
              <a:rPr lang="en-US" sz="2000" dirty="0"/>
              <a:t>   - Order Status and Customer Feedback.</a:t>
            </a:r>
          </a:p>
          <a:p>
            <a:pPr marL="0" indent="0">
              <a:buNone/>
            </a:pPr>
            <a:r>
              <a:rPr lang="en-US" sz="2000" dirty="0"/>
              <a:t>   - Financial Metrics (revenue, discounts, delivery charges).</a:t>
            </a:r>
          </a:p>
          <a:p>
            <a:pPr marL="0" indent="0">
              <a:buNone/>
            </a:pPr>
            <a:r>
              <a:rPr lang="en-US" sz="2000" dirty="0"/>
              <a:t>• Analysis Focus Areas:</a:t>
            </a:r>
          </a:p>
          <a:p>
            <a:pPr marL="0" indent="0">
              <a:buNone/>
            </a:pPr>
            <a:r>
              <a:rPr lang="en-US" sz="2000" dirty="0"/>
              <a:t>   1. Delivery Performance Analysis.</a:t>
            </a:r>
          </a:p>
          <a:p>
            <a:pPr marL="0" indent="0">
              <a:buNone/>
            </a:pPr>
            <a:r>
              <a:rPr lang="en-US" sz="2000" dirty="0"/>
              <a:t>   2. Customer Satisfaction.</a:t>
            </a:r>
          </a:p>
          <a:p>
            <a:pPr marL="0" indent="0">
              <a:buNone/>
            </a:pPr>
            <a:r>
              <a:rPr lang="en-US" sz="2000" dirty="0"/>
              <a:t>   3. Revenue and Cost Analysis.</a:t>
            </a:r>
          </a:p>
          <a:p>
            <a:pPr marL="0" indent="0">
              <a:buNone/>
            </a:pPr>
            <a:r>
              <a:rPr lang="en-US" sz="2000" dirty="0"/>
              <a:t>   4. Operational Insights.</a:t>
            </a:r>
          </a:p>
        </p:txBody>
      </p:sp>
    </p:spTree>
    <p:extLst>
      <p:ext uri="{BB962C8B-B14F-4D97-AF65-F5344CB8AC3E}">
        <p14:creationId xmlns:p14="http://schemas.microsoft.com/office/powerpoint/2010/main" val="463090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6B0D3-9646-1779-7D3D-4427C99F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39" y="979005"/>
            <a:ext cx="3630542" cy="653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7BAB5-B8A7-7831-AE25-2FDF5B337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939" y="1632686"/>
            <a:ext cx="7704701" cy="1578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/>
            <a:r>
              <a:rPr lang="en-US" sz="1800"/>
              <a:t>Afternoon and Evening slots have the highest delivery times.</a:t>
            </a:r>
          </a:p>
          <a:p>
            <a:pPr marL="514350"/>
            <a:r>
              <a:rPr lang="en-US" sz="1800"/>
              <a:t>Weekdays outperform weekends in delivery efficiency.</a:t>
            </a:r>
          </a:p>
          <a:p>
            <a:pPr marL="514350"/>
            <a:r>
              <a:rPr lang="en-US" sz="1800"/>
              <a:t>April and May show peak delivery delays.</a:t>
            </a:r>
          </a:p>
          <a:p>
            <a:pPr marL="514350"/>
            <a:r>
              <a:rPr lang="en-US" sz="1800"/>
              <a:t>Certain drop areas face logistical challenges.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B4ABBAF0-06CB-E8BE-A7ED-8EA3173F4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3657"/>
            <a:ext cx="1198532" cy="1198532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8C022FF-24E4-4865-9A1D-52CF46046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1695087"/>
              </p:ext>
            </p:extLst>
          </p:nvPr>
        </p:nvGraphicFramePr>
        <p:xfrm>
          <a:off x="6905588" y="447040"/>
          <a:ext cx="4963886" cy="3184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F69EC1C-BF9C-4EE0-9120-74AD9535D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637545"/>
              </p:ext>
            </p:extLst>
          </p:nvPr>
        </p:nvGraphicFramePr>
        <p:xfrm>
          <a:off x="1702849" y="3530193"/>
          <a:ext cx="8321040" cy="2970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21774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702C5-8233-3A98-2AA7-0A3D6406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Delivery Analysis by Drop Area and Time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1975A-D235-4E69-496B-73120AAD3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 dirty="0"/>
              <a:t>• Night and Late Night slots: Best performance with low delivery times.</a:t>
            </a:r>
          </a:p>
          <a:p>
            <a:pPr marL="0" indent="0">
              <a:buNone/>
            </a:pPr>
            <a:r>
              <a:rPr lang="en-US" sz="1500" dirty="0"/>
              <a:t>• Afternoon and evening slot: Worst performance with highest delivery delays.</a:t>
            </a:r>
          </a:p>
          <a:p>
            <a:pPr marL="0" indent="0">
              <a:buNone/>
            </a:pPr>
            <a:r>
              <a:rPr lang="en-US" sz="1500" dirty="0"/>
              <a:t>•The Drop area “Mahadevapura” has highest delivery time.</a:t>
            </a:r>
          </a:p>
          <a:p>
            <a:pPr marL="0" indent="0">
              <a:buNone/>
            </a:pPr>
            <a:r>
              <a:rPr lang="en-US" sz="1500" dirty="0"/>
              <a:t>• Wilson Garden and Cox Town Areas have best performance in delivery.</a:t>
            </a:r>
          </a:p>
          <a:p>
            <a:pPr marL="0" indent="0">
              <a:buNone/>
            </a:pPr>
            <a:r>
              <a:rPr lang="en-US" sz="1500" b="1" dirty="0"/>
              <a:t>Key Insight: </a:t>
            </a:r>
            <a:r>
              <a:rPr lang="en-US" sz="1500" dirty="0"/>
              <a:t>Optimize Afternoon and Evening slot operations.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7136E08-606D-466C-9A3E-E1AED6171C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975174"/>
              </p:ext>
            </p:extLst>
          </p:nvPr>
        </p:nvGraphicFramePr>
        <p:xfrm>
          <a:off x="4385030" y="2375961"/>
          <a:ext cx="7320313" cy="3894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7648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22060-52BF-722F-4EA1-9C764967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63" y="326065"/>
            <a:ext cx="5801917" cy="2228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Delivery Analysis by Drop Area</a:t>
            </a:r>
          </a:p>
        </p:txBody>
      </p:sp>
      <p:pic>
        <p:nvPicPr>
          <p:cNvPr id="7" name="Graphic 6" descr="Electric Car">
            <a:extLst>
              <a:ext uri="{FF2B5EF4-FFF2-40B4-BE49-F238E27FC236}">
                <a16:creationId xmlns:a16="http://schemas.microsoft.com/office/drawing/2014/main" id="{29BEB874-55C1-7FB9-6097-146958E34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16" y="473037"/>
            <a:ext cx="1198532" cy="11985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F96F6-72BC-3C5F-82B3-D2627238E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3280" y="2700075"/>
            <a:ext cx="7339041" cy="32481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• High Variation:</a:t>
            </a:r>
          </a:p>
          <a:p>
            <a:pPr marL="0" indent="0">
              <a:buNone/>
            </a:pPr>
            <a:r>
              <a:rPr lang="en-US" sz="2000" dirty="0"/>
              <a:t>  - Certain areas consistently face longer delivery times.</a:t>
            </a:r>
          </a:p>
          <a:p>
            <a:pPr marL="0" indent="0">
              <a:buNone/>
            </a:pPr>
            <a:r>
              <a:rPr lang="en-US" sz="2000" dirty="0"/>
              <a:t>• Possible Causes:</a:t>
            </a:r>
          </a:p>
          <a:p>
            <a:pPr marL="0" indent="0">
              <a:buNone/>
            </a:pPr>
            <a:r>
              <a:rPr lang="en-US" sz="2000" dirty="0"/>
              <a:t>  - Traffic congestion, resource allocation, or geographical challenges.</a:t>
            </a:r>
          </a:p>
          <a:p>
            <a:pPr marL="0"/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Key Insight: </a:t>
            </a:r>
            <a:r>
              <a:rPr lang="en-US" sz="2000" dirty="0"/>
              <a:t>Address area-specific bottlenecks for improved performance.</a:t>
            </a:r>
          </a:p>
        </p:txBody>
      </p:sp>
      <p:pic>
        <p:nvPicPr>
          <p:cNvPr id="9" name="Graphic 8" descr="Electric Car">
            <a:extLst>
              <a:ext uri="{FF2B5EF4-FFF2-40B4-BE49-F238E27FC236}">
                <a16:creationId xmlns:a16="http://schemas.microsoft.com/office/drawing/2014/main" id="{ABF33B47-4CC9-442F-8154-234FE9D6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62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A6E09-C5A1-D4CF-2C4F-6EF92E16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AFE91-9C4D-D107-5DF9-EEAF1765F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558489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/>
            <a:r>
              <a:rPr lang="en-US" sz="2400"/>
              <a:t>Investigate and resolve delays in Afternoon and Evening slots.</a:t>
            </a:r>
          </a:p>
          <a:p>
            <a:pPr marL="514350"/>
            <a:r>
              <a:rPr lang="en-US" sz="2400"/>
              <a:t>Use route optimization software to improve efficiency</a:t>
            </a:r>
          </a:p>
          <a:p>
            <a:pPr marL="514350"/>
            <a:r>
              <a:rPr lang="en-US" sz="2400"/>
              <a:t>Add delivery capacity during peak times</a:t>
            </a:r>
          </a:p>
          <a:p>
            <a:pPr marL="514350"/>
            <a:r>
              <a:rPr lang="en-US" sz="2400"/>
              <a:t>Provide accurate delivery updates to customers</a:t>
            </a:r>
          </a:p>
          <a:p>
            <a:pPr marL="514350"/>
            <a:r>
              <a:rPr lang="en-US" sz="2400"/>
              <a:t>Regularly monitor KPIs to measure and improve performance.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47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holding chess piece">
            <a:extLst>
              <a:ext uri="{FF2B5EF4-FFF2-40B4-BE49-F238E27FC236}">
                <a16:creationId xmlns:a16="http://schemas.microsoft.com/office/drawing/2014/main" id="{DC119AD4-1C03-517A-1A56-716F9B82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72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76096-8EDD-F7CD-4A1E-0E372E254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6" y="2472605"/>
            <a:ext cx="5468892" cy="2206709"/>
          </a:xfrm>
          <a:noFill/>
        </p:spPr>
        <p:txBody>
          <a:bodyPr>
            <a:normAutofit/>
          </a:bodyPr>
          <a:lstStyle/>
          <a:p>
            <a:pPr algn="l"/>
            <a:r>
              <a:rPr lang="en-IN" sz="4800" dirty="0"/>
              <a:t>Strategic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8E4D2-1833-2702-DF7B-7FE89D29D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476" y="4831358"/>
            <a:ext cx="4268606" cy="167230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800" dirty="0"/>
              <a:t>Optimizing Freshco Hypermarket's Delivery Performance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35139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B12B6-1901-9495-2B1C-7180704F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11" y="1639200"/>
            <a:ext cx="55584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Strategic Recommendations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B99AA-EDD3-09E6-954F-33360A801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240" y="3193505"/>
            <a:ext cx="728472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1. Boost Late-Night Orders:</a:t>
            </a:r>
          </a:p>
          <a:p>
            <a:pPr marL="0" indent="0">
              <a:buNone/>
            </a:pPr>
            <a:r>
              <a:rPr lang="en-US" sz="1800" dirty="0"/>
              <a:t>   - Higher discounts and reduced delivery charges for late-night slots</a:t>
            </a:r>
          </a:p>
          <a:p>
            <a:pPr marL="0" indent="0">
              <a:buNone/>
            </a:pPr>
            <a:r>
              <a:rPr lang="en-US" sz="1800" dirty="0"/>
              <a:t>   - Optimize delivery routes and increase resources during these hours.</a:t>
            </a:r>
          </a:p>
          <a:p>
            <a:pPr marL="0" indent="0">
              <a:buNone/>
            </a:pPr>
            <a:r>
              <a:rPr lang="en-US" sz="1800" b="1" dirty="0"/>
              <a:t>2. Enhance Efficiency in Key Areas:</a:t>
            </a:r>
          </a:p>
          <a:p>
            <a:pPr marL="0" indent="0">
              <a:buNone/>
            </a:pPr>
            <a:r>
              <a:rPr lang="en-US" sz="1800" dirty="0"/>
              <a:t>   - Address logistical challenges in Marathahalli and Bellandur.</a:t>
            </a:r>
          </a:p>
          <a:p>
            <a:pPr marL="0" indent="0">
              <a:buNone/>
            </a:pPr>
            <a:r>
              <a:rPr lang="en-US" sz="1800" dirty="0"/>
              <a:t>   - Collaborate with local delivery partners.</a:t>
            </a:r>
          </a:p>
          <a:p>
            <a:pPr marL="0" indent="0">
              <a:buNone/>
            </a:pPr>
            <a:r>
              <a:rPr lang="en-US" sz="1800" b="1" dirty="0"/>
              <a:t>3. Leverage High-Performing Channels:</a:t>
            </a:r>
          </a:p>
          <a:p>
            <a:pPr marL="0" indent="0">
              <a:buNone/>
            </a:pPr>
            <a:r>
              <a:rPr lang="en-US" sz="1800" dirty="0"/>
              <a:t>   - Focus on organic and Google channels.</a:t>
            </a:r>
          </a:p>
          <a:p>
            <a:pPr marL="0" indent="0">
              <a:buNone/>
            </a:pPr>
            <a:r>
              <a:rPr lang="en-US" sz="1800" dirty="0"/>
              <a:t>   - Launch loyalty programs for high-value customers.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8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3B2EF-08A9-0696-2243-7C650428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Operational Enhancements &amp; Final Remarks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0810C-0AF2-F908-789B-20CED9B87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2274" y="1931839"/>
            <a:ext cx="6796579" cy="407863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/>
              <a:t>1. Optimize Discounts and Delivery Charges:</a:t>
            </a:r>
          </a:p>
          <a:p>
            <a:pPr marL="0" indent="0">
              <a:buNone/>
            </a:pPr>
            <a:r>
              <a:rPr lang="en-US" sz="1600" dirty="0"/>
              <a:t>   - Target discounts for underperforming regions and slots.</a:t>
            </a:r>
          </a:p>
          <a:p>
            <a:pPr marL="0" indent="0">
              <a:buNone/>
            </a:pPr>
            <a:r>
              <a:rPr lang="en-US" sz="1600" dirty="0"/>
              <a:t>   - Align delivery charges with perceived value.</a:t>
            </a:r>
          </a:p>
          <a:p>
            <a:pPr marL="0" indent="0">
              <a:buNone/>
            </a:pPr>
            <a:r>
              <a:rPr lang="en-US" sz="1600" dirty="0"/>
              <a:t>2. Address Operational Inefficiencies:</a:t>
            </a:r>
          </a:p>
          <a:p>
            <a:pPr marL="0" indent="0">
              <a:buNone/>
            </a:pPr>
            <a:r>
              <a:rPr lang="en-US" sz="1600" dirty="0"/>
              <a:t>   - Improve delivery during peak slots and weekends.</a:t>
            </a:r>
          </a:p>
          <a:p>
            <a:pPr marL="0" indent="0">
              <a:buNone/>
            </a:pPr>
            <a:r>
              <a:rPr lang="en-US" sz="1600" dirty="0"/>
              <a:t>   - Use predictive analytics to anticipate demand.</a:t>
            </a:r>
          </a:p>
          <a:p>
            <a:pPr marL="0"/>
            <a:endParaRPr lang="en-US" sz="1600" dirty="0"/>
          </a:p>
          <a:p>
            <a:pPr marL="0" indent="0">
              <a:buNone/>
            </a:pPr>
            <a:r>
              <a:rPr lang="en-US" sz="1600" dirty="0"/>
              <a:t>Final Remarks:</a:t>
            </a:r>
          </a:p>
          <a:p>
            <a:pPr marL="0" indent="0">
              <a:buNone/>
            </a:pPr>
            <a:r>
              <a:rPr lang="en-US" sz="1600" dirty="0"/>
              <a:t>• Enhance customer satisfaction through feedback and real-time tracking.</a:t>
            </a:r>
          </a:p>
          <a:p>
            <a:pPr marL="0" indent="0">
              <a:buNone/>
            </a:pPr>
            <a:r>
              <a:rPr lang="en-US" sz="1600" dirty="0"/>
              <a:t>• Strengthen Freshco's market position and ensure long-term growth.</a:t>
            </a:r>
          </a:p>
        </p:txBody>
      </p:sp>
    </p:spTree>
    <p:extLst>
      <p:ext uri="{BB962C8B-B14F-4D97-AF65-F5344CB8AC3E}">
        <p14:creationId xmlns:p14="http://schemas.microsoft.com/office/powerpoint/2010/main" val="329595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D7215-B2E1-19C4-FCEE-F9B746DF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36ECD323-59E1-F987-9A5B-AE1A66429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49598FD1-5D61-4EFE-9607-AB7FE6712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227FA-A8B7-2C43-8840-2DF7827F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35364-99E2-6411-32E8-9D558C859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600" dirty="0"/>
              <a:t>The analysis aims to provide actionable insights to:</a:t>
            </a:r>
          </a:p>
          <a:p>
            <a:pPr marL="0" indent="0">
              <a:buNone/>
            </a:pPr>
            <a:r>
              <a:rPr lang="en-US" sz="2600" dirty="0"/>
              <a:t>• Optimize delivery operations.</a:t>
            </a:r>
          </a:p>
          <a:p>
            <a:pPr marL="0" indent="0">
              <a:buNone/>
            </a:pPr>
            <a:r>
              <a:rPr lang="en-US" sz="2600" dirty="0"/>
              <a:t>• Improve customer satisfaction.</a:t>
            </a:r>
          </a:p>
          <a:p>
            <a:pPr marL="0" indent="0">
              <a:buNone/>
            </a:pPr>
            <a:r>
              <a:rPr lang="en-US" sz="2600" dirty="0"/>
              <a:t>• Enhance financial performance.</a:t>
            </a:r>
          </a:p>
          <a:p>
            <a:pPr marL="0" indent="0">
              <a:buNone/>
            </a:pPr>
            <a:r>
              <a:rPr lang="en-US" sz="2600" dirty="0"/>
              <a:t>• Drive informed decision-making for future growth strategies.</a:t>
            </a:r>
          </a:p>
          <a:p>
            <a:pPr marL="0"/>
            <a:endParaRPr lang="en-US" sz="2600" dirty="0"/>
          </a:p>
          <a:p>
            <a:pPr marL="0" indent="0">
              <a:buNone/>
            </a:pPr>
            <a:r>
              <a:rPr lang="en-US" sz="2600" dirty="0"/>
              <a:t>Goal:	</a:t>
            </a:r>
          </a:p>
          <a:p>
            <a:pPr marL="0" indent="0">
              <a:buNone/>
            </a:pPr>
            <a:r>
              <a:rPr lang="en-US" sz="2600" dirty="0"/>
              <a:t>Strengthen Freshco's position as a customer-centric retailer and ensure sustainable business growth.</a:t>
            </a:r>
          </a:p>
        </p:txBody>
      </p:sp>
    </p:spTree>
    <p:extLst>
      <p:ext uri="{BB962C8B-B14F-4D97-AF65-F5344CB8AC3E}">
        <p14:creationId xmlns:p14="http://schemas.microsoft.com/office/powerpoint/2010/main" val="318517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D97E6906-91D5-91B0-6102-4492ECF85B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441" b="628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F998D-E037-A082-9658-659BEFD4E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Order Level Analysis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4BD2D-C560-7EA3-60A8-10C24DEA4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 of Delivery Order Patterns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66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1527-FE9A-D5E0-9362-2EBD3ECA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09238"/>
            <a:ext cx="2286000" cy="8548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B3838-57AC-571E-121E-05EE97641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753692"/>
            <a:ext cx="6319520" cy="252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1. Afternoon slot dominates order volume, late night exhibits low activity.</a:t>
            </a:r>
          </a:p>
          <a:p>
            <a:r>
              <a:rPr lang="en-US" sz="1800" dirty="0"/>
              <a:t>2. Prominent regions like HSR Layout generate high order volumes.</a:t>
            </a:r>
          </a:p>
          <a:p>
            <a:r>
              <a:rPr lang="en-US" sz="1800" dirty="0"/>
              <a:t>3. High delivery charges during late night discourage orders.</a:t>
            </a:r>
          </a:p>
          <a:p>
            <a:r>
              <a:rPr lang="en-US" sz="1800" dirty="0"/>
              <a:t>4. Discounts are used effectively in Evening slots and high-demand areas.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ADBDFAC-DF1B-48E0-9AD0-90F1EDD5C6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2542767"/>
              </p:ext>
            </p:extLst>
          </p:nvPr>
        </p:nvGraphicFramePr>
        <p:xfrm>
          <a:off x="7607878" y="753692"/>
          <a:ext cx="3758045" cy="5348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50DB1B6-8EB7-4D3E-81F2-82E294CC56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5866850"/>
              </p:ext>
            </p:extLst>
          </p:nvPr>
        </p:nvGraphicFramePr>
        <p:xfrm>
          <a:off x="365760" y="3185045"/>
          <a:ext cx="6392456" cy="3672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0234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9AF85-61E9-35D4-076D-EA2B4373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Order Distribution &amp;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A1006-A5BF-9CF8-0980-8845BF24F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" y="1817512"/>
            <a:ext cx="7487920" cy="1733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1. Afternoon: 5924 orders (Most Active)</a:t>
            </a:r>
          </a:p>
          <a:p>
            <a:r>
              <a:rPr lang="en-US" sz="2000" dirty="0"/>
              <a:t>2. Late Night: 1589 orders (Least Active)</a:t>
            </a:r>
          </a:p>
          <a:p>
            <a:r>
              <a:rPr lang="en-US" sz="2000" dirty="0"/>
              <a:t>3. HSR Layout: Highest orders in September</a:t>
            </a:r>
          </a:p>
          <a:p>
            <a:r>
              <a:rPr lang="en-US" sz="2000" dirty="0"/>
              <a:t>4. Late Night charges (15%-16%) are discouraging orders.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572EB9-86A9-4E91-80CF-8E74CE3B25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324853"/>
              </p:ext>
            </p:extLst>
          </p:nvPr>
        </p:nvGraphicFramePr>
        <p:xfrm>
          <a:off x="7071360" y="1969358"/>
          <a:ext cx="4623216" cy="3690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0E59CAC-4E8F-4179-B436-706BBF7147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9914233"/>
              </p:ext>
            </p:extLst>
          </p:nvPr>
        </p:nvGraphicFramePr>
        <p:xfrm>
          <a:off x="2001936" y="3814601"/>
          <a:ext cx="4572000" cy="277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922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62F2B-0B62-458C-5A3A-64D37F17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B3D8978-4FFE-30C1-D6C5-CF3DD9B010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06365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272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F7BDD-25FA-9665-CB8A-F27ED3EB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&amp; Next Steps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94607EB-695A-3B5C-DA96-A8428A0BD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13883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552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751F4EE4-CBC6-DB11-8154-2D5793D3ED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rcRect t="1220" b="1451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93AF7F-7A41-A027-ED09-BD90C7B85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4"/>
          </a:xfrm>
        </p:spPr>
        <p:txBody>
          <a:bodyPr>
            <a:normAutofit/>
          </a:bodyPr>
          <a:lstStyle/>
          <a:p>
            <a:r>
              <a:rPr lang="en-IN" sz="5200">
                <a:solidFill>
                  <a:srgbClr val="000000"/>
                </a:solidFill>
              </a:rPr>
              <a:t>Completion Rate Analysis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1D36-00BC-D244-4D81-ABDE4EFB4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2"/>
            <a:ext cx="9795637" cy="17429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Summary of Performance and Key Insights</a:t>
            </a:r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29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1211</Words>
  <Application>Microsoft Office PowerPoint</Application>
  <PresentationFormat>Widescreen</PresentationFormat>
  <Paragraphs>175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Office Theme</vt:lpstr>
      <vt:lpstr>Freshco Hypermarket Delivery Service Analysis</vt:lpstr>
      <vt:lpstr>Introduction</vt:lpstr>
      <vt:lpstr>Objective</vt:lpstr>
      <vt:lpstr>Order Level Analysis Report</vt:lpstr>
      <vt:lpstr>Key Findings</vt:lpstr>
      <vt:lpstr>Order Distribution &amp; Insights</vt:lpstr>
      <vt:lpstr>Recommendations</vt:lpstr>
      <vt:lpstr>Conclusion &amp; Next Steps</vt:lpstr>
      <vt:lpstr>Completion Rate Analysis Report</vt:lpstr>
      <vt:lpstr>Overall Completion Rate</vt:lpstr>
      <vt:lpstr>Slot and Weekday Performance</vt:lpstr>
      <vt:lpstr>Drop Area and Product Analysis</vt:lpstr>
      <vt:lpstr>Recommendations</vt:lpstr>
      <vt:lpstr>Customer Analysis Report</vt:lpstr>
      <vt:lpstr>Key Highlights</vt:lpstr>
      <vt:lpstr>Customer Acquisition and LTV Insights</vt:lpstr>
      <vt:lpstr>Revenue and Order Satisfaction Trends</vt:lpstr>
      <vt:lpstr>Recommendations</vt:lpstr>
      <vt:lpstr>Delivery Level Analysis Report</vt:lpstr>
      <vt:lpstr>Key Highlights</vt:lpstr>
      <vt:lpstr>Delivery Analysis by Drop Area and Time</vt:lpstr>
      <vt:lpstr>Delivery Analysis by Drop Area</vt:lpstr>
      <vt:lpstr>Recommendations</vt:lpstr>
      <vt:lpstr>Strategic Recommendations</vt:lpstr>
      <vt:lpstr>Key Strategic Recommendations</vt:lpstr>
      <vt:lpstr>Operational Enhancements &amp; Final Remarks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Akunuru</dc:creator>
  <cp:lastModifiedBy>Abhishek Akunuru</cp:lastModifiedBy>
  <cp:revision>10</cp:revision>
  <dcterms:created xsi:type="dcterms:W3CDTF">2024-11-23T19:29:27Z</dcterms:created>
  <dcterms:modified xsi:type="dcterms:W3CDTF">2024-11-24T13:43:24Z</dcterms:modified>
</cp:coreProperties>
</file>